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vsdx" ContentType="application/vnd.ms-visio.drawing"/>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359" r:id="rId2"/>
    <p:sldId id="385" r:id="rId3"/>
    <p:sldId id="400" r:id="rId4"/>
    <p:sldId id="401" r:id="rId5"/>
    <p:sldId id="388" r:id="rId6"/>
    <p:sldId id="389" r:id="rId7"/>
    <p:sldId id="390" r:id="rId8"/>
    <p:sldId id="386" r:id="rId9"/>
    <p:sldId id="403" r:id="rId10"/>
    <p:sldId id="402" r:id="rId11"/>
    <p:sldId id="404" r:id="rId12"/>
    <p:sldId id="405" r:id="rId13"/>
    <p:sldId id="406" r:id="rId14"/>
    <p:sldId id="407" r:id="rId15"/>
    <p:sldId id="408" r:id="rId16"/>
    <p:sldId id="409" r:id="rId17"/>
    <p:sldId id="410" r:id="rId18"/>
    <p:sldId id="411" r:id="rId19"/>
    <p:sldId id="412" r:id="rId20"/>
    <p:sldId id="419" r:id="rId21"/>
    <p:sldId id="413" r:id="rId22"/>
    <p:sldId id="414" r:id="rId23"/>
    <p:sldId id="415" r:id="rId24"/>
    <p:sldId id="416" r:id="rId25"/>
    <p:sldId id="417" r:id="rId26"/>
    <p:sldId id="418" r:id="rId27"/>
    <p:sldId id="420" r:id="rId28"/>
    <p:sldId id="427" r:id="rId29"/>
    <p:sldId id="421" r:id="rId30"/>
    <p:sldId id="422" r:id="rId31"/>
    <p:sldId id="423" r:id="rId32"/>
    <p:sldId id="424" r:id="rId33"/>
    <p:sldId id="425" r:id="rId34"/>
    <p:sldId id="426" r:id="rId35"/>
    <p:sldId id="428" r:id="rId36"/>
    <p:sldId id="429" r:id="rId37"/>
    <p:sldId id="431" r:id="rId38"/>
  </p:sldIdLst>
  <p:sldSz cx="9144000" cy="6858000" type="screen4x3"/>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90" autoAdjust="0"/>
    <p:restoredTop sz="97819" autoAdjust="0"/>
  </p:normalViewPr>
  <p:slideViewPr>
    <p:cSldViewPr>
      <p:cViewPr varScale="1">
        <p:scale>
          <a:sx n="87" d="100"/>
          <a:sy n="87" d="100"/>
        </p:scale>
        <p:origin x="-139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05091-DC67-49DF-AC7A-603CAFD4ED06}" type="datetimeFigureOut">
              <a:rPr lang="zh-CN" altLang="en-US" smtClean="0"/>
              <a:pPr/>
              <a:t>2015/6/25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F10AF-C00C-4E5C-83D3-AC2AF041FEFA}" type="slidenum">
              <a:rPr lang="zh-CN" altLang="en-US" smtClean="0"/>
              <a:pPr/>
              <a:t>‹#›</a:t>
            </a:fld>
            <a:endParaRPr lang="zh-CN" altLang="en-US"/>
          </a:p>
        </p:txBody>
      </p:sp>
    </p:spTree>
    <p:extLst>
      <p:ext uri="{BB962C8B-B14F-4D97-AF65-F5344CB8AC3E}">
        <p14:creationId xmlns:p14="http://schemas.microsoft.com/office/powerpoint/2010/main" xmlns="" val="346051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9F10AF-C00C-4E5C-83D3-AC2AF041FEFA}" type="slidenum">
              <a:rPr lang="zh-CN" altLang="en-US" smtClean="0"/>
              <a:pPr/>
              <a:t>1</a:t>
            </a:fld>
            <a:endParaRPr lang="zh-CN" altLang="en-US"/>
          </a:p>
        </p:txBody>
      </p:sp>
    </p:spTree>
    <p:extLst>
      <p:ext uri="{BB962C8B-B14F-4D97-AF65-F5344CB8AC3E}">
        <p14:creationId xmlns:p14="http://schemas.microsoft.com/office/powerpoint/2010/main" xmlns="" val="154083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6"/>
          </a:xfrm>
          <a:prstGeom prst="rect">
            <a:avLst/>
          </a:prstGeom>
        </p:spPr>
        <p:txBody>
          <a:bodyPr/>
          <a:lstStyle/>
          <a:p>
            <a:fld id="{D3D01FEE-D26F-451B-935B-EF6EAC414271}" type="datetime1">
              <a:rPr lang="zh-CN" altLang="en-US" smtClean="0"/>
              <a:pPr/>
              <a:t>2015/6/25</a:t>
            </a:fld>
            <a:endParaRPr lang="zh-CN" altLang="en-US"/>
          </a:p>
        </p:txBody>
      </p:sp>
      <p:sp>
        <p:nvSpPr>
          <p:cNvPr id="5" name="页脚占位符 4"/>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216982445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1"/>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6"/>
          </a:xfrm>
          <a:prstGeom prst="rect">
            <a:avLst/>
          </a:prstGeom>
        </p:spPr>
        <p:txBody>
          <a:bodyPr/>
          <a:lstStyle/>
          <a:p>
            <a:fld id="{EDA21E8B-08C8-49CC-A848-BD6185F5FDF2}" type="datetime1">
              <a:rPr lang="zh-CN" altLang="en-US" smtClean="0"/>
              <a:pPr/>
              <a:t>2015/6/25</a:t>
            </a:fld>
            <a:endParaRPr lang="zh-CN" altLang="en-US"/>
          </a:p>
        </p:txBody>
      </p:sp>
      <p:sp>
        <p:nvSpPr>
          <p:cNvPr id="5" name="页脚占位符 4"/>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102165086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6"/>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6"/>
          </a:xfrm>
          <a:prstGeom prst="rect">
            <a:avLst/>
          </a:prstGeom>
        </p:spPr>
        <p:txBody>
          <a:bodyPr/>
          <a:lstStyle/>
          <a:p>
            <a:fld id="{0020D2CD-818C-40AC-815F-36FB1CE8D141}" type="datetime1">
              <a:rPr lang="zh-CN" altLang="en-US" smtClean="0"/>
              <a:pPr/>
              <a:t>2015/6/25</a:t>
            </a:fld>
            <a:endParaRPr lang="zh-CN" altLang="en-US"/>
          </a:p>
        </p:txBody>
      </p:sp>
      <p:sp>
        <p:nvSpPr>
          <p:cNvPr id="5" name="页脚占位符 4"/>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272023639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1"/>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6"/>
          </a:xfrm>
          <a:prstGeom prst="rect">
            <a:avLst/>
          </a:prstGeom>
        </p:spPr>
        <p:txBody>
          <a:bodyPr/>
          <a:lstStyle/>
          <a:p>
            <a:fld id="{733969B6-DE35-4388-B3E2-412608E2FF6A}" type="datetime1">
              <a:rPr lang="zh-CN" altLang="en-US" smtClean="0"/>
              <a:pPr/>
              <a:t>2015/6/25</a:t>
            </a:fld>
            <a:endParaRPr lang="zh-CN" altLang="en-US"/>
          </a:p>
        </p:txBody>
      </p:sp>
      <p:sp>
        <p:nvSpPr>
          <p:cNvPr id="5" name="页脚占位符 4"/>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1643777736"/>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6"/>
          </a:xfrm>
          <a:prstGeom prst="rect">
            <a:avLst/>
          </a:prstGeom>
        </p:spPr>
        <p:txBody>
          <a:bodyPr/>
          <a:lstStyle/>
          <a:p>
            <a:fld id="{D452CC4B-AC96-46C7-B997-9C3315D4C3E6}" type="datetime1">
              <a:rPr lang="zh-CN" altLang="en-US" smtClean="0"/>
              <a:pPr/>
              <a:t>2015/6/25</a:t>
            </a:fld>
            <a:endParaRPr lang="zh-CN" altLang="en-US"/>
          </a:p>
        </p:txBody>
      </p:sp>
      <p:sp>
        <p:nvSpPr>
          <p:cNvPr id="5" name="页脚占位符 4"/>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341918332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6"/>
          </a:xfrm>
          <a:prstGeom prst="rect">
            <a:avLst/>
          </a:prstGeom>
        </p:spPr>
        <p:txBody>
          <a:bodyPr/>
          <a:lstStyle/>
          <a:p>
            <a:fld id="{81700E0B-BD22-4918-B49B-8907D2FE13C2}" type="datetime1">
              <a:rPr lang="zh-CN" altLang="en-US" smtClean="0"/>
              <a:pPr/>
              <a:t>2015/6/25</a:t>
            </a:fld>
            <a:endParaRPr lang="zh-CN" altLang="en-US"/>
          </a:p>
        </p:txBody>
      </p:sp>
      <p:sp>
        <p:nvSpPr>
          <p:cNvPr id="6" name="页脚占位符 5"/>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53899872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6"/>
          </a:xfrm>
          <a:prstGeom prst="rect">
            <a:avLst/>
          </a:prstGeom>
        </p:spPr>
        <p:txBody>
          <a:bodyPr/>
          <a:lstStyle/>
          <a:p>
            <a:fld id="{50C6E28F-CC32-451F-A81E-E115FBC6060E}" type="datetime1">
              <a:rPr lang="zh-CN" altLang="en-US" smtClean="0"/>
              <a:pPr/>
              <a:t>2015/6/25</a:t>
            </a:fld>
            <a:endParaRPr lang="zh-CN" altLang="en-US"/>
          </a:p>
        </p:txBody>
      </p:sp>
      <p:sp>
        <p:nvSpPr>
          <p:cNvPr id="8" name="页脚占位符 7"/>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77011258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6"/>
          </a:xfrm>
          <a:prstGeom prst="rect">
            <a:avLst/>
          </a:prstGeom>
        </p:spPr>
        <p:txBody>
          <a:bodyPr/>
          <a:lstStyle/>
          <a:p>
            <a:fld id="{CCE4D1E6-1A99-4C17-801A-BA69590C7D0C}" type="datetime1">
              <a:rPr lang="zh-CN" altLang="en-US" smtClean="0"/>
              <a:pPr/>
              <a:t>2015/6/25</a:t>
            </a:fld>
            <a:endParaRPr lang="zh-CN" altLang="en-US"/>
          </a:p>
        </p:txBody>
      </p:sp>
      <p:sp>
        <p:nvSpPr>
          <p:cNvPr id="4" name="页脚占位符 3"/>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300830668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6"/>
          </a:xfrm>
          <a:prstGeom prst="rect">
            <a:avLst/>
          </a:prstGeom>
        </p:spPr>
        <p:txBody>
          <a:bodyPr/>
          <a:lstStyle/>
          <a:p>
            <a:fld id="{27B6E321-5C95-494E-A846-8098AA269962}" type="datetime1">
              <a:rPr lang="zh-CN" altLang="en-US" smtClean="0"/>
              <a:pPr/>
              <a:t>2015/6/25</a:t>
            </a:fld>
            <a:endParaRPr lang="zh-CN" altLang="en-US"/>
          </a:p>
        </p:txBody>
      </p:sp>
      <p:sp>
        <p:nvSpPr>
          <p:cNvPr id="3" name="页脚占位符 2"/>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164288717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6"/>
          </a:xfrm>
          <a:prstGeom prst="rect">
            <a:avLst/>
          </a:prstGeom>
        </p:spPr>
        <p:txBody>
          <a:bodyPr/>
          <a:lstStyle/>
          <a:p>
            <a:fld id="{47145891-2FCC-40BE-ADB1-7D04C0E1F641}" type="datetime1">
              <a:rPr lang="zh-CN" altLang="en-US" smtClean="0"/>
              <a:pPr/>
              <a:t>2015/6/25</a:t>
            </a:fld>
            <a:endParaRPr lang="zh-CN" altLang="en-US"/>
          </a:p>
        </p:txBody>
      </p:sp>
      <p:sp>
        <p:nvSpPr>
          <p:cNvPr id="6" name="页脚占位符 5"/>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349657192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6"/>
          </a:xfrm>
          <a:prstGeom prst="rect">
            <a:avLst/>
          </a:prstGeom>
        </p:spPr>
        <p:txBody>
          <a:bodyPr/>
          <a:lstStyle/>
          <a:p>
            <a:fld id="{06E813C5-E6CD-4617-BB2B-3B3DC0030847}" type="datetime1">
              <a:rPr lang="zh-CN" altLang="en-US" smtClean="0"/>
              <a:pPr/>
              <a:t>2015/6/25</a:t>
            </a:fld>
            <a:endParaRPr lang="zh-CN" altLang="en-US"/>
          </a:p>
        </p:txBody>
      </p:sp>
      <p:sp>
        <p:nvSpPr>
          <p:cNvPr id="6" name="页脚占位符 5"/>
          <p:cNvSpPr>
            <a:spLocks noGrp="1"/>
          </p:cNvSpPr>
          <p:nvPr>
            <p:ph type="ftr" sz="quarter" idx="11"/>
          </p:nvPr>
        </p:nvSpPr>
        <p:spPr>
          <a:xfrm>
            <a:off x="3124200" y="6356350"/>
            <a:ext cx="2895600" cy="365126"/>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6"/>
          </a:xfrm>
          <a:prstGeom prst="rect">
            <a:avLst/>
          </a:prstGeom>
        </p:spPr>
        <p:txBody>
          <a:bodyPr/>
          <a:lstStyle/>
          <a:p>
            <a:fld id="{D8AE4C9C-F293-4B50-96FB-AAE31C3573A4}" type="slidenum">
              <a:rPr lang="zh-CN" altLang="en-US" smtClean="0"/>
              <a:pPr/>
              <a:t>‹#›</a:t>
            </a:fld>
            <a:endParaRPr lang="zh-CN" altLang="en-US"/>
          </a:p>
        </p:txBody>
      </p:sp>
    </p:spTree>
    <p:extLst>
      <p:ext uri="{BB962C8B-B14F-4D97-AF65-F5344CB8AC3E}">
        <p14:creationId xmlns:p14="http://schemas.microsoft.com/office/powerpoint/2010/main" xmlns="" val="153694379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8836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package" Target="../embeddings/Microsoft_Visio___21.vsdx"/><Relationship Id="rId4"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slide" Target="slide1.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gif"/></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66143" y="56009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hlinkClick r:id="rId3" action="ppaction://hlinkfile"/>
          </p:cNvPr>
          <p:cNvSpPr txBox="1"/>
          <p:nvPr/>
        </p:nvSpPr>
        <p:spPr>
          <a:xfrm>
            <a:off x="7490732" y="31387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pic>
        <p:nvPicPr>
          <p:cNvPr id="18" name="Picture 21" descr="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21" name="TextBox 20">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2" name="矩形 1"/>
          <p:cNvSpPr/>
          <p:nvPr/>
        </p:nvSpPr>
        <p:spPr>
          <a:xfrm>
            <a:off x="1227925" y="1963864"/>
            <a:ext cx="5755102" cy="1200329"/>
          </a:xfrm>
          <a:prstGeom prst="rect">
            <a:avLst/>
          </a:prstGeom>
        </p:spPr>
        <p:txBody>
          <a:bodyPr wrap="none">
            <a:spAutoFit/>
          </a:bodyPr>
          <a:lstStyle/>
          <a:p>
            <a:r>
              <a:rPr lang="zh-CN" altLang="en-US" sz="2400" b="1" dirty="0" smtClean="0">
                <a:latin typeface="黑体" panose="02010609060101010101" pitchFamily="49" charset="-122"/>
                <a:ea typeface="黑体" panose="02010609060101010101" pitchFamily="49" charset="-122"/>
              </a:rPr>
              <a:t>海洋预报基础研究项目六：</a:t>
            </a:r>
            <a:endParaRPr lang="en-US" altLang="zh-CN" sz="2400" b="1" dirty="0" smtClean="0">
              <a:latin typeface="黑体" panose="02010609060101010101" pitchFamily="49" charset="-122"/>
              <a:ea typeface="黑体" panose="02010609060101010101" pitchFamily="49" charset="-122"/>
            </a:endParaRPr>
          </a:p>
          <a:p>
            <a:endParaRPr lang="en-US" altLang="zh-CN" sz="2400" b="1" dirty="0" smtClean="0">
              <a:latin typeface="黑体" panose="02010609060101010101" pitchFamily="49" charset="-122"/>
              <a:ea typeface="黑体" panose="02010609060101010101" pitchFamily="49" charset="-122"/>
            </a:endParaRPr>
          </a:p>
          <a:p>
            <a:r>
              <a:rPr lang="en-US" altLang="zh-CN" sz="24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24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zh-CN" altLang="en-US" sz="2400" b="1" dirty="0">
              <a:solidFill>
                <a:srgbClr val="C00000"/>
              </a:solidFill>
              <a:effectLst>
                <a:outerShdw blurRad="38100" dist="38100" dir="2700000" algn="tl">
                  <a:srgbClr val="000000">
                    <a:alpha val="43137"/>
                  </a:srgbClr>
                </a:outerShdw>
              </a:effectLst>
              <a:latin typeface="微软雅黑 Light" pitchFamily="34" charset="-122"/>
              <a:ea typeface="微软雅黑 Light" pitchFamily="34" charset="-122"/>
            </a:endParaRPr>
          </a:p>
        </p:txBody>
      </p:sp>
      <p:sp>
        <p:nvSpPr>
          <p:cNvPr id="4" name="TextBox 3"/>
          <p:cNvSpPr txBox="1"/>
          <p:nvPr/>
        </p:nvSpPr>
        <p:spPr>
          <a:xfrm>
            <a:off x="3786182" y="4124979"/>
            <a:ext cx="4581703" cy="369332"/>
          </a:xfrm>
          <a:prstGeom prst="rect">
            <a:avLst/>
          </a:prstGeom>
          <a:noFill/>
        </p:spPr>
        <p:txBody>
          <a:bodyPr wrap="none" rtlCol="0">
            <a:spAutoFit/>
          </a:bodyPr>
          <a:lstStyle/>
          <a:p>
            <a:r>
              <a:rPr lang="zh-CN" altLang="zh-CN" b="1" dirty="0">
                <a:latin typeface="黑体" panose="02010609060101010101" pitchFamily="49" charset="-122"/>
                <a:ea typeface="黑体" panose="02010609060101010101" pitchFamily="49" charset="-122"/>
              </a:rPr>
              <a:t>课题主要</a:t>
            </a:r>
            <a:r>
              <a:rPr lang="zh-CN" altLang="zh-CN" b="1" dirty="0" smtClean="0">
                <a:latin typeface="黑体" panose="02010609060101010101" pitchFamily="49" charset="-122"/>
                <a:ea typeface="黑体" panose="02010609060101010101" pitchFamily="49" charset="-122"/>
              </a:rPr>
              <a:t>承担</a:t>
            </a:r>
            <a:r>
              <a:rPr lang="zh-CN" altLang="en-US" b="1" dirty="0" smtClean="0">
                <a:latin typeface="黑体" panose="02010609060101010101" pitchFamily="49" charset="-122"/>
                <a:ea typeface="黑体" panose="02010609060101010101" pitchFamily="49" charset="-122"/>
              </a:rPr>
              <a:t>者</a:t>
            </a:r>
            <a:r>
              <a:rPr lang="zh-CN"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遥感与地理信息研究小组</a:t>
            </a:r>
            <a:endParaRPr lang="en-US" altLang="zh-CN"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20668034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4"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直接连接符 1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7" name="TextBox 16">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8" name="矩形 17"/>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9" name="TextBox 18"/>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48000" y="1512000"/>
            <a:ext cx="7560000" cy="4816703"/>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二</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华南沿海赤潮遥感监测方法研究 </a:t>
            </a:r>
            <a:endParaRPr lang="en-US" altLang="zh-CN" sz="1600" b="1"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研究内容：</a:t>
            </a:r>
            <a:r>
              <a:rPr lang="zh-CN" altLang="en-US" sz="1600" dirty="0" smtClean="0">
                <a:latin typeface="黑体" panose="02010609060101010101" pitchFamily="49" charset="-122"/>
                <a:ea typeface="黑体" panose="02010609060101010101" pitchFamily="49" charset="-122"/>
              </a:rPr>
              <a:t>以</a:t>
            </a:r>
            <a:r>
              <a:rPr lang="en-US" altLang="zh-CN" sz="1600" dirty="0" smtClean="0">
                <a:latin typeface="黑体" panose="02010609060101010101" pitchFamily="49" charset="-122"/>
                <a:ea typeface="黑体" panose="02010609060101010101" pitchFamily="49" charset="-122"/>
              </a:rPr>
              <a:t>MODIS</a:t>
            </a:r>
            <a:r>
              <a:rPr lang="zh-CN" altLang="en-US" sz="1600" dirty="0" smtClean="0">
                <a:latin typeface="黑体" panose="02010609060101010101" pitchFamily="49" charset="-122"/>
                <a:ea typeface="黑体" panose="02010609060101010101" pitchFamily="49" charset="-122"/>
              </a:rPr>
              <a:t>数据为主，其他光学卫星数据为辅对海南岛附近海域进行监测。通过多波段算法提取监测海域的叶绿素浓度分布产品，结合三波段真彩影像，对叶绿素异常区域进行综合判断。如果发现叶绿素浓度异常升高，则进一步根据该区域的特点及其以往判读经验，判断异常区发生赤潮的可能性，并定性给出可能级别。</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研究目标：</a:t>
            </a:r>
            <a:r>
              <a:rPr lang="zh-CN" altLang="en-US" sz="1600" dirty="0" smtClean="0">
                <a:latin typeface="黑体" panose="02010609060101010101" pitchFamily="49" charset="-122"/>
                <a:ea typeface="黑体" panose="02010609060101010101" pitchFamily="49" charset="-122"/>
              </a:rPr>
              <a:t>发展适合</a:t>
            </a:r>
            <a:r>
              <a:rPr lang="en-US" altLang="zh-CN" sz="1600" dirty="0" smtClean="0">
                <a:latin typeface="黑体" panose="02010609060101010101" pitchFamily="49" charset="-122"/>
                <a:ea typeface="黑体" panose="02010609060101010101" pitchFamily="49" charset="-122"/>
              </a:rPr>
              <a:t>MODIS</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HY-1</a:t>
            </a:r>
            <a:r>
              <a:rPr lang="zh-CN" altLang="en-US" sz="1600" dirty="0" smtClean="0">
                <a:latin typeface="黑体" panose="02010609060101010101" pitchFamily="49" charset="-122"/>
                <a:ea typeface="黑体" panose="02010609060101010101" pitchFamily="49" charset="-122"/>
              </a:rPr>
              <a:t>的遥感数据反演算法，应用于南海区赤潮遥感监测预报业务当中，提供叶绿素浓度、浮游植物吸收系数等遥感监测</a:t>
            </a:r>
            <a:r>
              <a:rPr lang="zh-CN" altLang="en-US" sz="1600" dirty="0" smtClean="0">
                <a:latin typeface="黑体" panose="02010609060101010101" pitchFamily="49" charset="-122"/>
                <a:ea typeface="黑体" panose="02010609060101010101" pitchFamily="49" charset="-122"/>
              </a:rPr>
              <a:t>产品，最终实现对赤潮监视监测等业务应用的数据处理分析。</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课题主要承担</a:t>
            </a:r>
            <a:r>
              <a:rPr lang="zh-CN" altLang="en-US" sz="1600" b="1" dirty="0" smtClean="0">
                <a:latin typeface="黑体" panose="02010609060101010101" pitchFamily="49" charset="-122"/>
                <a:ea typeface="黑体" panose="02010609060101010101" pitchFamily="49" charset="-122"/>
              </a:rPr>
              <a:t>者</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遥感与地理信息研究小组</a:t>
            </a:r>
            <a:endParaRPr lang="zh-CN"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课题负责人及主要学术骨干</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杨超宇、</a:t>
            </a:r>
            <a:r>
              <a:rPr lang="zh-CN" altLang="en-US" sz="1600" dirty="0" smtClean="0">
                <a:latin typeface="黑体" panose="02010609060101010101" pitchFamily="49" charset="-122"/>
                <a:ea typeface="黑体" panose="02010609060101010101" pitchFamily="49" charset="-122"/>
              </a:rPr>
              <a:t>曾丽红、王文娟</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与中心工作的相关性：</a:t>
            </a:r>
            <a:r>
              <a:rPr lang="zh-CN" altLang="en-US" sz="1600" dirty="0" smtClean="0">
                <a:latin typeface="黑体" panose="02010609060101010101" pitchFamily="49" charset="-122"/>
                <a:ea typeface="黑体" panose="02010609060101010101" pitchFamily="49" charset="-122"/>
              </a:rPr>
              <a:t>中心逐步完善的赤潮遥感监测工作，拟与分局监测中心开展的海南岛附近海域赤潮遥感监测项目，海洋遥感数据快速分发与服务技术系统公益性项目</a:t>
            </a:r>
            <a:endParaRPr lang="zh-CN" altLang="zh-CN" sz="1600" dirty="0" smtClean="0">
              <a:latin typeface="黑体" panose="02010609060101010101" pitchFamily="49" charset="-122"/>
              <a:ea typeface="黑体" panose="02010609060101010101" pitchFamily="49" charset="-122"/>
            </a:endParaRPr>
          </a:p>
          <a:p>
            <a:pPr>
              <a:spcBef>
                <a:spcPts val="600"/>
              </a:spcBef>
            </a:pPr>
            <a:endParaRPr lang="zh-CN" altLang="zh-CN" sz="1600" dirty="0" smtClean="0">
              <a:latin typeface="黑体" panose="02010609060101010101" pitchFamily="49" charset="-122"/>
              <a:ea typeface="黑体" panose="02010609060101010101" pitchFamily="49" charset="-122"/>
            </a:endParaRPr>
          </a:p>
          <a:p>
            <a:pPr indent="457200">
              <a:spcBef>
                <a:spcPts val="600"/>
              </a:spcBef>
            </a:pPr>
            <a:endParaRPr lang="en-US" altLang="zh-CN" sz="1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300672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4"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直接连接符 1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7" name="TextBox 16">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8" name="矩形 17"/>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9" name="TextBox 18"/>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48000" y="1512000"/>
            <a:ext cx="7560000" cy="4585871"/>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三</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基于遥感数据的台风风场结构探测及业务应用</a:t>
            </a:r>
            <a:endParaRPr lang="en-US" altLang="zh-CN" sz="1600" b="1"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研究背景及意义：</a:t>
            </a:r>
            <a:endParaRPr lang="en-US" altLang="zh-CN" sz="1600" b="1"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气象卫星遥感所提供的卫星云图资料在时间、空间上的连续性是以往任何探测手段所不能比拟的。在对台风眼形态的遥感观测中，传统的红外与可见光遥感明显受限，而微波遥感具有不可替代的优势。</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微波散射计是获得大范围海面风场资料的最主要传感器，散射计具有全天候、全天时、高覆盖度的观测能力，同时只有微波散射计可以给出海面风矢量（风向和风速），正因为如此散射计风资料的应用得到广泛重视，所获取的风场信息广泛应用于天气预报、风暴潮监测等领域。星载散射计受云、雨等因素影响较小，可以昼夜观测以及快速覆盖感兴趣区域的能力使其在一些极端天气状况，如热带风暴的监测和预报中发挥了重要作用。到目前为止已成功发射的卫星散射计主要包括：</a:t>
            </a:r>
            <a:r>
              <a:rPr lang="en-US" altLang="zh-CN" sz="1600" dirty="0" err="1" smtClean="0">
                <a:latin typeface="黑体" panose="02010609060101010101" pitchFamily="49" charset="-122"/>
                <a:ea typeface="黑体" panose="02010609060101010101" pitchFamily="49" charset="-122"/>
              </a:rPr>
              <a:t>Seasat</a:t>
            </a:r>
            <a:r>
              <a:rPr lang="en-US" altLang="zh-CN" sz="1600" dirty="0" smtClean="0">
                <a:latin typeface="黑体" panose="02010609060101010101" pitchFamily="49" charset="-122"/>
                <a:ea typeface="黑体" panose="02010609060101010101" pitchFamily="49" charset="-122"/>
              </a:rPr>
              <a:t>-A/SASS</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ERS-1</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2/SCAT</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NSCAT</a:t>
            </a:r>
            <a:r>
              <a:rPr lang="zh-CN" altLang="en-US" sz="1600" dirty="0" smtClean="0">
                <a:latin typeface="黑体" panose="02010609060101010101" pitchFamily="49" charset="-122"/>
                <a:ea typeface="黑体" panose="02010609060101010101" pitchFamily="49" charset="-122"/>
              </a:rPr>
              <a:t>、</a:t>
            </a:r>
            <a:r>
              <a:rPr lang="en-US" altLang="zh-CN" sz="1600" dirty="0" err="1" smtClean="0">
                <a:latin typeface="黑体" panose="02010609060101010101" pitchFamily="49" charset="-122"/>
                <a:ea typeface="黑体" panose="02010609060101010101" pitchFamily="49" charset="-122"/>
              </a:rPr>
              <a:t>QuikSCAT</a:t>
            </a:r>
            <a:r>
              <a:rPr lang="zh-CN" altLang="en-US" sz="1600" dirty="0" smtClean="0">
                <a:latin typeface="黑体" panose="02010609060101010101" pitchFamily="49" charset="-122"/>
                <a:ea typeface="黑体" panose="02010609060101010101" pitchFamily="49" charset="-122"/>
              </a:rPr>
              <a:t>、</a:t>
            </a:r>
            <a:r>
              <a:rPr lang="en-US" altLang="zh-CN" sz="1600" dirty="0" err="1" smtClean="0">
                <a:latin typeface="黑体" panose="02010609060101010101" pitchFamily="49" charset="-122"/>
                <a:ea typeface="黑体" panose="02010609060101010101" pitchFamily="49" charset="-122"/>
              </a:rPr>
              <a:t>SeaWinds</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ADEOS</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HY-2</a:t>
            </a:r>
            <a:r>
              <a:rPr lang="zh-CN" altLang="en-US" sz="1600" dirty="0" smtClean="0">
                <a:latin typeface="黑体" panose="02010609060101010101" pitchFamily="49" charset="-122"/>
                <a:ea typeface="黑体" panose="02010609060101010101" pitchFamily="49" charset="-122"/>
              </a:rPr>
              <a:t>等。</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微波散射计在台风监测应用中具有重要的作用，可以将多种卫星遥感资料相结合进行台风监测预报，从台风风场反演、台风强度和路径监测等角度进行有益的探索研究。</a:t>
            </a:r>
            <a:endParaRPr lang="en-US" altLang="zh-CN" sz="1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300672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4"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直接连接符 1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7" name="TextBox 16">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8" name="矩形 17"/>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9" name="TextBox 18"/>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48000" y="1512000"/>
            <a:ext cx="7560000" cy="3185487"/>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三</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基于遥感数据的台风风场结构探测及业务应用</a:t>
            </a:r>
            <a:endParaRPr lang="en-US" altLang="zh-CN" sz="1600" b="1"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研究内容：</a:t>
            </a:r>
            <a:r>
              <a:rPr lang="zh-CN" altLang="en-US" sz="1600" dirty="0" smtClean="0">
                <a:latin typeface="黑体" panose="02010609060101010101" pitchFamily="49" charset="-122"/>
                <a:ea typeface="黑体" panose="02010609060101010101" pitchFamily="49" charset="-122"/>
              </a:rPr>
              <a:t>应用遥感数据，开展遥感参数反演方法研究。结合台风参数资料和</a:t>
            </a:r>
            <a:r>
              <a:rPr lang="en-US" altLang="zh-CN" sz="1600" dirty="0" err="1" smtClean="0">
                <a:latin typeface="黑体" panose="02010609060101010101" pitchFamily="49" charset="-122"/>
                <a:ea typeface="黑体" panose="02010609060101010101" pitchFamily="49" charset="-122"/>
              </a:rPr>
              <a:t>Jelesnianki</a:t>
            </a:r>
            <a:r>
              <a:rPr lang="zh-CN" altLang="en-US" sz="1600" dirty="0" smtClean="0">
                <a:latin typeface="黑体" panose="02010609060101010101" pitchFamily="49" charset="-122"/>
                <a:ea typeface="黑体" panose="02010609060101010101" pitchFamily="49" charset="-122"/>
              </a:rPr>
              <a:t>台风模型来反演台风最大风速半径，提供台风风场结构等遥感监测产品，利用卫星遥感风场开展台风定位、定强研究。</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研究目标：</a:t>
            </a:r>
            <a:r>
              <a:rPr lang="zh-CN" altLang="en-US" sz="1600" dirty="0" smtClean="0">
                <a:latin typeface="黑体" panose="02010609060101010101" pitchFamily="49" charset="-122"/>
                <a:ea typeface="黑体" panose="02010609060101010101" pitchFamily="49" charset="-122"/>
              </a:rPr>
              <a:t>研究台风遥感反演方法，开展风场数据真实性检验，制作台风最大风速半径、台风中心位置和强度。</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课题主要承担</a:t>
            </a:r>
            <a:r>
              <a:rPr lang="zh-CN" altLang="en-US" sz="1600" b="1" dirty="0" smtClean="0">
                <a:latin typeface="黑体" panose="02010609060101010101" pitchFamily="49" charset="-122"/>
                <a:ea typeface="黑体" panose="02010609060101010101" pitchFamily="49" charset="-122"/>
              </a:rPr>
              <a:t>者</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遥感与地理信息研究小组</a:t>
            </a:r>
            <a:endParaRPr lang="zh-CN"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课题负责人及主要学术骨干</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许大志、杨超宇、曾丽红、仇月萍</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与中心工作的相关性：</a:t>
            </a:r>
            <a:r>
              <a:rPr lang="zh-CN" altLang="en-US" sz="1600" dirty="0" smtClean="0">
                <a:latin typeface="黑体" panose="02010609060101010101" pitchFamily="49" charset="-122"/>
                <a:ea typeface="黑体" panose="02010609060101010101" pitchFamily="49" charset="-122"/>
              </a:rPr>
              <a:t>海洋遥感数据快速分发与服务技术系统公益性项目</a:t>
            </a:r>
            <a:endParaRPr lang="zh-CN" altLang="zh-CN" sz="1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300672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4"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直接连接符 1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7" name="TextBox 16">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8" name="矩形 17"/>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9" name="TextBox 18"/>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48000" y="1512000"/>
            <a:ext cx="7560000" cy="4093428"/>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四</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三沙珊瑚礁分布及健康状况遥感调查研究</a:t>
            </a:r>
            <a:endParaRPr lang="en-US" altLang="zh-CN" sz="1600" b="1"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研究背景及意义：</a:t>
            </a:r>
            <a:endParaRPr lang="en-US" altLang="zh-CN" sz="1600" b="1"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珊糊礁是热带海洋最突出、最具代表性的生态系统之一</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具有惊人的生物多样性和极高的初级生产力，栖息在珊瑚礁区的各类海洋生物达到上万种</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对海洋环境和海洋生态系统的优化具有重要的意义。受全球气候和环境变化的影响，近</a:t>
            </a:r>
            <a:r>
              <a:rPr lang="en-US" altLang="zh-CN" sz="1600" dirty="0" smtClean="0">
                <a:latin typeface="黑体" panose="02010609060101010101" pitchFamily="49" charset="-122"/>
                <a:ea typeface="黑体" panose="02010609060101010101" pitchFamily="49" charset="-122"/>
              </a:rPr>
              <a:t>20</a:t>
            </a:r>
            <a:r>
              <a:rPr lang="zh-CN" altLang="en-US" sz="1600" dirty="0" smtClean="0">
                <a:latin typeface="黑体" panose="02010609060101010101" pitchFamily="49" charset="-122"/>
                <a:ea typeface="黑体" panose="02010609060101010101" pitchFamily="49" charset="-122"/>
              </a:rPr>
              <a:t>年来全球绝大部分发育珊瑚礁的海域都出现过珊瑚大量死亡和生态系统恶化的现象。</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传统的珊瑚遥感监测是通过潜水实地测量的方法，它不仅费时费力，而且无法获得大面积的观测数据，尤其是难以了解距离大陆遥感的海域的珊瑚礁状况。遥感技术可以快速周期性的获取珊湖礁生态系统各类信息</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已经成为大范围珊瑚礁礁调查和监测的主要技术手段。</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研究建立一套适用于南海珊瑚礁调查与监测的遥感方法</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掌握珊瑚礁的资源分布和特征具有重要的现实意义，为国家和地方政府进行岛礁资源开发利用和环境保护等提供基础材料。</a:t>
            </a:r>
            <a:endParaRPr lang="en-US" altLang="zh-CN" sz="1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300672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4"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直接连接符 1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7" name="TextBox 16">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8" name="矩形 17"/>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9" name="TextBox 18"/>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48000" y="1512000"/>
            <a:ext cx="7560000" cy="3431709"/>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四</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三沙珊瑚礁分布及健康状况遥感调查研究</a:t>
            </a:r>
            <a:endParaRPr lang="en-US" altLang="zh-CN" sz="1600" b="1"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研究内容：</a:t>
            </a:r>
            <a:r>
              <a:rPr lang="zh-CN" altLang="en-US" sz="1600" dirty="0" smtClean="0">
                <a:latin typeface="黑体" panose="02010609060101010101" pitchFamily="49" charset="-122"/>
                <a:ea typeface="黑体" panose="02010609060101010101" pitchFamily="49" charset="-122"/>
              </a:rPr>
              <a:t>使用多源卫星遥感数据</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近</a:t>
            </a:r>
            <a:r>
              <a:rPr lang="en-US" altLang="zh-CN" sz="1600" dirty="0" smtClean="0">
                <a:latin typeface="黑体" panose="02010609060101010101" pitchFamily="49" charset="-122"/>
                <a:ea typeface="黑体" panose="02010609060101010101" pitchFamily="49" charset="-122"/>
              </a:rPr>
              <a:t>3</a:t>
            </a:r>
            <a:r>
              <a:rPr lang="zh-CN" altLang="en-US" sz="1600" dirty="0" smtClean="0">
                <a:latin typeface="黑体" panose="02010609060101010101" pitchFamily="49" charset="-122"/>
                <a:ea typeface="黑体" panose="02010609060101010101" pitchFamily="49" charset="-122"/>
              </a:rPr>
              <a:t>年内的</a:t>
            </a:r>
            <a:r>
              <a:rPr lang="en-US" altLang="zh-CN" sz="1600" dirty="0" err="1" smtClean="0">
                <a:latin typeface="黑体" panose="02010609060101010101" pitchFamily="49" charset="-122"/>
                <a:ea typeface="黑体" panose="02010609060101010101" pitchFamily="49" charset="-122"/>
              </a:rPr>
              <a:t>Landsat</a:t>
            </a:r>
            <a:r>
              <a:rPr lang="zh-CN" altLang="en-US" sz="1600" dirty="0" smtClean="0">
                <a:latin typeface="黑体" panose="02010609060101010101" pitchFamily="49" charset="-122"/>
                <a:ea typeface="黑体" panose="02010609060101010101" pitchFamily="49" charset="-122"/>
              </a:rPr>
              <a:t>、</a:t>
            </a:r>
            <a:r>
              <a:rPr lang="en-US" altLang="zh-CN" sz="1600" dirty="0" err="1" smtClean="0">
                <a:latin typeface="黑体" panose="02010609060101010101" pitchFamily="49" charset="-122"/>
                <a:ea typeface="黑体" panose="02010609060101010101" pitchFamily="49" charset="-122"/>
              </a:rPr>
              <a:t>Quickbird</a:t>
            </a:r>
            <a:r>
              <a:rPr lang="zh-CN" altLang="en-US" sz="1600" dirty="0" smtClean="0">
                <a:latin typeface="黑体" panose="02010609060101010101" pitchFamily="49" charset="-122"/>
                <a:ea typeface="黑体" panose="02010609060101010101" pitchFamily="49" charset="-122"/>
              </a:rPr>
              <a:t>、</a:t>
            </a:r>
            <a:r>
              <a:rPr lang="en-US" altLang="zh-CN" sz="1600" dirty="0" err="1" smtClean="0">
                <a:latin typeface="黑体" panose="02010609060101010101" pitchFamily="49" charset="-122"/>
                <a:ea typeface="黑体" panose="02010609060101010101" pitchFamily="49" charset="-122"/>
              </a:rPr>
              <a:t>Rapideye</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IKONOS</a:t>
            </a:r>
            <a:r>
              <a:rPr lang="zh-CN" altLang="en-US" sz="1600" dirty="0" smtClean="0">
                <a:latin typeface="黑体" panose="02010609060101010101" pitchFamily="49" charset="-122"/>
                <a:ea typeface="黑体" panose="02010609060101010101" pitchFamily="49" charset="-122"/>
              </a:rPr>
              <a:t>等高分辨率数据，进行大气校正和水体校正，通过相应的算法和软件系统，围绕三沙临近海域开展珊瑚礁底质分类遥感制图，研究该区域的珊瑚礁空间分布特点。</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研究目标：</a:t>
            </a:r>
            <a:r>
              <a:rPr lang="zh-CN" altLang="en-US" sz="1600" dirty="0" smtClean="0">
                <a:latin typeface="黑体" panose="02010609060101010101" pitchFamily="49" charset="-122"/>
                <a:ea typeface="黑体" panose="02010609060101010101" pitchFamily="49" charset="-122"/>
              </a:rPr>
              <a:t>研究三沙珊瑚礁调查及健康状况监测方法体系，制作珊瑚礁分布可视化专题图，撰写研究报告。</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课题主要承担</a:t>
            </a:r>
            <a:r>
              <a:rPr lang="zh-CN" altLang="en-US" sz="1600" b="1" dirty="0" smtClean="0">
                <a:latin typeface="黑体" panose="02010609060101010101" pitchFamily="49" charset="-122"/>
                <a:ea typeface="黑体" panose="02010609060101010101" pitchFamily="49" charset="-122"/>
              </a:rPr>
              <a:t>者</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遥感与地理信息研究小组</a:t>
            </a:r>
            <a:endParaRPr lang="zh-CN"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课题负责人及主要学术骨干</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杨超宇、黄宝霞、曾丽红</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与中心工作的相关性：</a:t>
            </a:r>
            <a:r>
              <a:rPr lang="zh-CN" altLang="en-US" sz="1600" dirty="0" smtClean="0">
                <a:latin typeface="黑体" panose="02010609060101010101" pitchFamily="49" charset="-122"/>
                <a:ea typeface="黑体" panose="02010609060101010101" pitchFamily="49" charset="-122"/>
              </a:rPr>
              <a:t>拟与分局监测中心开展的海南岛附近海域赤潮遥感监测项目</a:t>
            </a:r>
            <a:endParaRPr lang="zh-CN" altLang="zh-CN" sz="1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300672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4"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直接连接符 1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7" name="TextBox 16">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8" name="矩形 17"/>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9" name="TextBox 18"/>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48000" y="1512000"/>
            <a:ext cx="7560000" cy="4416594"/>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五</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南海区海洋环境监测预报基础地理数据整编</a:t>
            </a:r>
            <a:endParaRPr lang="en-US" altLang="zh-CN" sz="1600" b="1"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研究背景及意义：</a:t>
            </a:r>
            <a:endParaRPr lang="en-US" altLang="zh-CN" sz="1600" b="1"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海洋地理信息系统是</a:t>
            </a:r>
            <a:r>
              <a:rPr lang="en-US" altLang="zh-CN" sz="1600" dirty="0" smtClean="0">
                <a:latin typeface="黑体" panose="02010609060101010101" pitchFamily="49" charset="-122"/>
                <a:ea typeface="黑体" panose="02010609060101010101" pitchFamily="49" charset="-122"/>
              </a:rPr>
              <a:t>GIS </a:t>
            </a:r>
            <a:r>
              <a:rPr lang="zh-CN" altLang="en-US" sz="1600" dirty="0" smtClean="0">
                <a:latin typeface="黑体" panose="02010609060101010101" pitchFamily="49" charset="-122"/>
                <a:ea typeface="黑体" panose="02010609060101010101" pitchFamily="49" charset="-122"/>
              </a:rPr>
              <a:t>在海洋领域中的</a:t>
            </a:r>
            <a:r>
              <a:rPr lang="zh-CN" altLang="en-US" sz="1600" dirty="0" smtClean="0">
                <a:latin typeface="黑体" panose="02010609060101010101" pitchFamily="49" charset="-122"/>
                <a:ea typeface="黑体" panose="02010609060101010101" pitchFamily="49" charset="-122"/>
              </a:rPr>
              <a:t>应用，在</a:t>
            </a:r>
            <a:r>
              <a:rPr lang="zh-CN" altLang="en-US" sz="1600" dirty="0" smtClean="0">
                <a:latin typeface="黑体" panose="02010609060101010101" pitchFamily="49" charset="-122"/>
                <a:ea typeface="黑体" panose="02010609060101010101" pitchFamily="49" charset="-122"/>
              </a:rPr>
              <a:t>计算机软硬件平台支持</a:t>
            </a:r>
            <a:r>
              <a:rPr lang="zh-CN" altLang="en-US" sz="1600" dirty="0" smtClean="0">
                <a:latin typeface="黑体" panose="02010609060101010101" pitchFamily="49" charset="-122"/>
                <a:ea typeface="黑体" panose="02010609060101010101" pitchFamily="49" charset="-122"/>
              </a:rPr>
              <a:t>下，将</a:t>
            </a:r>
            <a:r>
              <a:rPr lang="zh-CN" altLang="en-US" sz="1600" dirty="0" smtClean="0">
                <a:latin typeface="黑体" panose="02010609060101010101" pitchFamily="49" charset="-122"/>
                <a:ea typeface="黑体" panose="02010609060101010101" pitchFamily="49" charset="-122"/>
              </a:rPr>
              <a:t>一定海域内的信息输入、存储、检索、运算、显示、更新和综合分析的应用技术</a:t>
            </a:r>
            <a:r>
              <a:rPr lang="zh-CN" altLang="en-US" sz="1600" dirty="0" smtClean="0">
                <a:latin typeface="黑体" panose="02010609060101010101" pitchFamily="49" charset="-122"/>
                <a:ea typeface="黑体" panose="02010609060101010101" pitchFamily="49" charset="-122"/>
              </a:rPr>
              <a:t>系统，其</a:t>
            </a:r>
            <a:r>
              <a:rPr lang="zh-CN" altLang="en-US" sz="1600" dirty="0" smtClean="0">
                <a:latin typeface="黑体" panose="02010609060101010101" pitchFamily="49" charset="-122"/>
                <a:ea typeface="黑体" panose="02010609060101010101" pitchFamily="49" charset="-122"/>
              </a:rPr>
              <a:t>强大的空间分析能力使其有别于电子海图及海洋</a:t>
            </a:r>
            <a:r>
              <a:rPr lang="zh-CN" altLang="en-US" sz="1600" dirty="0" smtClean="0">
                <a:latin typeface="黑体" panose="02010609060101010101" pitchFamily="49" charset="-122"/>
                <a:ea typeface="黑体" panose="02010609060101010101" pitchFamily="49" charset="-122"/>
              </a:rPr>
              <a:t>数据库，它</a:t>
            </a:r>
            <a:r>
              <a:rPr lang="zh-CN" altLang="en-US" sz="1600" dirty="0" smtClean="0">
                <a:latin typeface="黑体" panose="02010609060101010101" pitchFamily="49" charset="-122"/>
                <a:ea typeface="黑体" panose="02010609060101010101" pitchFamily="49" charset="-122"/>
              </a:rPr>
              <a:t>以海洋地理信息为</a:t>
            </a:r>
            <a:r>
              <a:rPr lang="zh-CN" altLang="en-US" sz="1600" dirty="0" smtClean="0">
                <a:latin typeface="黑体" panose="02010609060101010101" pitchFamily="49" charset="-122"/>
                <a:ea typeface="黑体" panose="02010609060101010101" pitchFamily="49" charset="-122"/>
              </a:rPr>
              <a:t>基础，能够</a:t>
            </a:r>
            <a:r>
              <a:rPr lang="zh-CN" altLang="en-US" sz="1600" dirty="0" smtClean="0">
                <a:latin typeface="黑体" panose="02010609060101010101" pitchFamily="49" charset="-122"/>
                <a:ea typeface="黑体" panose="02010609060101010101" pitchFamily="49" charset="-122"/>
              </a:rPr>
              <a:t>对海洋资源进行管理与</a:t>
            </a:r>
            <a:r>
              <a:rPr lang="zh-CN" altLang="en-US" sz="1600" dirty="0" smtClean="0">
                <a:latin typeface="黑体" panose="02010609060101010101" pitchFamily="49" charset="-122"/>
                <a:ea typeface="黑体" panose="02010609060101010101" pitchFamily="49" charset="-122"/>
              </a:rPr>
              <a:t>分析，在</a:t>
            </a:r>
            <a:r>
              <a:rPr lang="zh-CN" altLang="en-US" sz="1600" dirty="0" smtClean="0">
                <a:latin typeface="黑体" panose="02010609060101010101" pitchFamily="49" charset="-122"/>
                <a:ea typeface="黑体" panose="02010609060101010101" pitchFamily="49" charset="-122"/>
              </a:rPr>
              <a:t>海南带开发与管理、海洋渔业、海洋环境监测评价、海洋资源开发与管理、海洋灾害监测与预警报等方面发挥了重大作用</a:t>
            </a:r>
            <a:r>
              <a:rPr lang="zh-CN" altLang="en-US" sz="1600" dirty="0" smtClean="0">
                <a:latin typeface="黑体" panose="02010609060101010101" pitchFamily="49" charset="-122"/>
                <a:ea typeface="黑体" panose="02010609060101010101" pitchFamily="49" charset="-122"/>
              </a:rPr>
              <a:t>。</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近年来，海洋</a:t>
            </a:r>
            <a:r>
              <a:rPr lang="zh-CN" altLang="en-US" sz="1600" dirty="0" smtClean="0">
                <a:latin typeface="黑体" panose="02010609060101010101" pitchFamily="49" charset="-122"/>
                <a:ea typeface="黑体" panose="02010609060101010101" pitchFamily="49" charset="-122"/>
              </a:rPr>
              <a:t>经济、海洋政治、海洋科学等新问题的</a:t>
            </a:r>
            <a:r>
              <a:rPr lang="zh-CN" altLang="en-US" sz="1600" dirty="0" smtClean="0">
                <a:latin typeface="黑体" panose="02010609060101010101" pitchFamily="49" charset="-122"/>
                <a:ea typeface="黑体" panose="02010609060101010101" pitchFamily="49" charset="-122"/>
              </a:rPr>
              <a:t>出现，促使</a:t>
            </a:r>
            <a:r>
              <a:rPr lang="zh-CN" altLang="en-US" sz="1600" dirty="0" smtClean="0">
                <a:latin typeface="黑体" panose="02010609060101010101" pitchFamily="49" charset="-122"/>
                <a:ea typeface="黑体" panose="02010609060101010101" pitchFamily="49" charset="-122"/>
              </a:rPr>
              <a:t>政府、管理部门及学术界尽快地、系统地掌握海洋</a:t>
            </a:r>
            <a:r>
              <a:rPr lang="zh-CN" altLang="en-US" sz="1600" dirty="0" smtClean="0">
                <a:latin typeface="黑体" panose="02010609060101010101" pitchFamily="49" charset="-122"/>
                <a:ea typeface="黑体" panose="02010609060101010101" pitchFamily="49" charset="-122"/>
              </a:rPr>
              <a:t>信息，在</a:t>
            </a:r>
            <a:r>
              <a:rPr lang="zh-CN" altLang="en-US" sz="1600" dirty="0" smtClean="0">
                <a:latin typeface="黑体" panose="02010609060101010101" pitchFamily="49" charset="-122"/>
                <a:ea typeface="黑体" panose="02010609060101010101" pitchFamily="49" charset="-122"/>
              </a:rPr>
              <a:t>客观上促进了海洋地理信息系统的发展</a:t>
            </a:r>
            <a:r>
              <a:rPr lang="zh-CN" altLang="en-US" sz="1600" dirty="0" smtClean="0">
                <a:latin typeface="黑体" panose="02010609060101010101" pitchFamily="49" charset="-122"/>
                <a:ea typeface="黑体" panose="02010609060101010101" pitchFamily="49" charset="-122"/>
              </a:rPr>
              <a:t>。精确、高现势性的海洋空间基础地理信息数据能够为数字海洋建设、海洋管理、海洋防灾减灾等提供科学统一的基础地理参考。</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endParaRPr lang="en-US" altLang="zh-CN" sz="1600" dirty="0" smtClean="0">
              <a:latin typeface="黑体" panose="02010609060101010101" pitchFamily="49" charset="-122"/>
              <a:ea typeface="黑体" panose="02010609060101010101" pitchFamily="49" charset="-122"/>
            </a:endParaRPr>
          </a:p>
          <a:p>
            <a:pPr indent="457200">
              <a:spcBef>
                <a:spcPts val="600"/>
              </a:spcBef>
            </a:pPr>
            <a:endParaRPr lang="en-US" altLang="zh-CN" sz="1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300672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4"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直接连接符 1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7" name="TextBox 16">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8" name="矩形 17"/>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9" name="TextBox 18"/>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48000" y="1512000"/>
            <a:ext cx="7560000" cy="3431709"/>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五</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南海区海洋环境监测预报基础地理数据整编</a:t>
            </a:r>
            <a:endParaRPr lang="en-US" altLang="zh-CN" sz="1600" b="1"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研究内容</a:t>
            </a:r>
            <a:r>
              <a:rPr lang="zh-CN" altLang="en-US" sz="1600" b="1"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海洋空间数据</a:t>
            </a:r>
            <a:r>
              <a:rPr lang="zh-CN" altLang="en-US" sz="1600" dirty="0" smtClean="0">
                <a:latin typeface="黑体" panose="02010609060101010101" pitchFamily="49" charset="-122"/>
                <a:ea typeface="黑体" panose="02010609060101010101" pitchFamily="49" charset="-122"/>
              </a:rPr>
              <a:t>搜集、整理、分层与编码，图件预处理、矢量化、建立拓扑关系，建立统一坐标系，属性数据的录入。</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研究目标：</a:t>
            </a:r>
            <a:r>
              <a:rPr lang="zh-CN" altLang="en-US" sz="1600" dirty="0" smtClean="0">
                <a:latin typeface="黑体" panose="02010609060101010101" pitchFamily="49" charset="-122"/>
                <a:ea typeface="黑体" panose="02010609060101010101" pitchFamily="49" charset="-122"/>
              </a:rPr>
              <a:t>收集基础地理信息资料</a:t>
            </a:r>
            <a:r>
              <a:rPr lang="zh-CN" altLang="en-US" sz="1600" dirty="0" smtClean="0">
                <a:latin typeface="黑体" panose="02010609060101010101" pitchFamily="49" charset="-122"/>
                <a:ea typeface="黑体" panose="02010609060101010101" pitchFamily="49" charset="-122"/>
              </a:rPr>
              <a:t>，将海洋资料转化为数字化海洋空间数据，</a:t>
            </a:r>
            <a:r>
              <a:rPr lang="zh-CN" altLang="en-US" sz="1600" dirty="0" smtClean="0">
                <a:latin typeface="黑体" panose="02010609060101010101" pitchFamily="49" charset="-122"/>
                <a:ea typeface="黑体" panose="02010609060101010101" pitchFamily="49" charset="-122"/>
              </a:rPr>
              <a:t>建设南海区监测预报基础地理信息数据库；编制</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海洋监测预报基础地理信息数据内部标准</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，内容包括：分类体系、分类编码、数据文件命名、图层属性表、命名规则、空间数据要素分层及定义、文档命名及格式等。</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课题主要承担</a:t>
            </a:r>
            <a:r>
              <a:rPr lang="zh-CN" altLang="en-US" sz="1600" b="1" dirty="0" smtClean="0">
                <a:latin typeface="黑体" panose="02010609060101010101" pitchFamily="49" charset="-122"/>
                <a:ea typeface="黑体" panose="02010609060101010101" pitchFamily="49" charset="-122"/>
              </a:rPr>
              <a:t>者</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遥感与地理信息研究小组</a:t>
            </a:r>
            <a:endParaRPr lang="zh-CN"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课题负责人及主要学术骨干</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曾丽红、阮波、仇月萍、</a:t>
            </a:r>
            <a:r>
              <a:rPr lang="zh-CN" altLang="en-US" sz="1600" dirty="0" smtClean="0">
                <a:latin typeface="黑体" panose="02010609060101010101" pitchFamily="49" charset="-122"/>
                <a:ea typeface="黑体" panose="02010609060101010101" pitchFamily="49" charset="-122"/>
              </a:rPr>
              <a:t>王磊、谢武锋</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与中心工作的相关性：</a:t>
            </a:r>
            <a:r>
              <a:rPr lang="zh-CN" altLang="en-US" sz="1600" dirty="0" smtClean="0">
                <a:latin typeface="黑体" panose="02010609060101010101" pitchFamily="49" charset="-122"/>
                <a:ea typeface="黑体" panose="02010609060101010101" pitchFamily="49" charset="-122"/>
              </a:rPr>
              <a:t>为中心开展监测预报工作的提供基础资料</a:t>
            </a:r>
            <a:endParaRPr lang="zh-CN" altLang="zh-CN" sz="1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300672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338554"/>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zh-CN" sz="1600" b="1" dirty="0">
                <a:solidFill>
                  <a:srgbClr val="FF0000"/>
                </a:solidFill>
                <a:latin typeface="黑体" panose="02010609060101010101" pitchFamily="49" charset="-122"/>
                <a:ea typeface="黑体" panose="02010609060101010101" pitchFamily="49" charset="-122"/>
              </a:rPr>
              <a:t>一</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南海重点海域溢油监测方法研究及影响因素</a:t>
            </a:r>
            <a:r>
              <a:rPr lang="zh-CN" altLang="en-US" sz="1600" b="1" dirty="0" smtClean="0">
                <a:solidFill>
                  <a:srgbClr val="FF0000"/>
                </a:solidFill>
                <a:latin typeface="黑体" panose="02010609060101010101" pitchFamily="49" charset="-122"/>
                <a:ea typeface="黑体" panose="02010609060101010101" pitchFamily="49" charset="-122"/>
              </a:rPr>
              <a:t>分析</a:t>
            </a:r>
            <a:endParaRPr lang="en-US" altLang="zh-CN" sz="1600" dirty="0" smtClean="0">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Rectangle 3"/>
          <p:cNvSpPr>
            <a:spLocks noChangeArrowheads="1"/>
          </p:cNvSpPr>
          <p:nvPr/>
        </p:nvSpPr>
        <p:spPr bwMode="auto">
          <a:xfrm>
            <a:off x="214282" y="2285992"/>
            <a:ext cx="4429156" cy="3000396"/>
          </a:xfrm>
          <a:prstGeom prst="rect">
            <a:avLst/>
          </a:prstGeom>
          <a:noFill/>
          <a:ln w="19050">
            <a:noFill/>
            <a:miter lim="800000"/>
            <a:headEnd/>
            <a:tailEnd/>
          </a:ln>
        </p:spPr>
        <p:txBody>
          <a:bodyPr lIns="91431" tIns="45714" rIns="91431" bIns="45714"/>
          <a:lstStyle/>
          <a:p>
            <a:pPr>
              <a:spcBef>
                <a:spcPts val="0"/>
              </a:spcBef>
              <a:buSzPct val="120000"/>
              <a:buFont typeface="Wingdings" pitchFamily="2" charset="2"/>
              <a:buNone/>
              <a:defRPr/>
            </a:pPr>
            <a:r>
              <a:rPr lang="zh-CN" altLang="en-US" sz="1600" b="1" dirty="0">
                <a:solidFill>
                  <a:srgbClr val="FF0000"/>
                </a:solidFill>
                <a:latin typeface="黑体" pitchFamily="49" charset="-122"/>
                <a:ea typeface="黑体" pitchFamily="49" charset="-122"/>
              </a:rPr>
              <a:t>监测范围</a:t>
            </a:r>
            <a:r>
              <a:rPr lang="zh-CN" altLang="en-US" sz="1600" b="1" dirty="0" smtClean="0">
                <a:solidFill>
                  <a:srgbClr val="FF0000"/>
                </a:solidFill>
                <a:latin typeface="黑体" pitchFamily="49" charset="-122"/>
                <a:ea typeface="黑体" pitchFamily="49" charset="-122"/>
              </a:rPr>
              <a:t>：</a:t>
            </a:r>
            <a:r>
              <a:rPr lang="zh-CN" altLang="en-US" sz="1600" dirty="0" smtClean="0">
                <a:solidFill>
                  <a:srgbClr val="000000"/>
                </a:solidFill>
                <a:latin typeface="黑体" pitchFamily="49" charset="-122"/>
                <a:ea typeface="黑体" pitchFamily="49" charset="-122"/>
              </a:rPr>
              <a:t>南海</a:t>
            </a:r>
            <a:r>
              <a:rPr lang="zh-CN" altLang="en-US" sz="1600" dirty="0">
                <a:solidFill>
                  <a:srgbClr val="000000"/>
                </a:solidFill>
                <a:latin typeface="黑体" pitchFamily="49" charset="-122"/>
                <a:ea typeface="黑体" pitchFamily="49" charset="-122"/>
              </a:rPr>
              <a:t>溢油监测的重点监控区域为珠江口、大亚湾、北部湾、海南岛南面海域、香港附近海域、重要海上航线和经常性航路附近海域。</a:t>
            </a:r>
          </a:p>
          <a:p>
            <a:pPr>
              <a:spcBef>
                <a:spcPts val="800"/>
              </a:spcBef>
              <a:buSzPct val="120000"/>
              <a:buFont typeface="Wingdings" pitchFamily="2" charset="2"/>
              <a:buNone/>
              <a:defRPr/>
            </a:pPr>
            <a:r>
              <a:rPr lang="zh-CN" altLang="en-US" sz="1600" b="1" dirty="0">
                <a:solidFill>
                  <a:srgbClr val="FF0000"/>
                </a:solidFill>
                <a:latin typeface="黑体" pitchFamily="49" charset="-122"/>
                <a:ea typeface="黑体" pitchFamily="49" charset="-122"/>
              </a:rPr>
              <a:t>监测频率： </a:t>
            </a:r>
            <a:r>
              <a:rPr lang="zh-CN" altLang="en-US" sz="1600" dirty="0" smtClean="0">
                <a:solidFill>
                  <a:srgbClr val="000000"/>
                </a:solidFill>
                <a:latin typeface="黑体" pitchFamily="49" charset="-122"/>
                <a:ea typeface="黑体" pitchFamily="49" charset="-122"/>
              </a:rPr>
              <a:t>南海</a:t>
            </a:r>
            <a:r>
              <a:rPr lang="zh-CN" altLang="en-US" sz="1600" dirty="0">
                <a:solidFill>
                  <a:srgbClr val="000000"/>
                </a:solidFill>
                <a:latin typeface="黑体" pitchFamily="49" charset="-122"/>
                <a:ea typeface="黑体" pitchFamily="49" charset="-122"/>
              </a:rPr>
              <a:t>重点海域的监测频率达到</a:t>
            </a:r>
            <a:r>
              <a:rPr lang="en-US" altLang="zh-CN" sz="1600" dirty="0">
                <a:solidFill>
                  <a:srgbClr val="000000"/>
                </a:solidFill>
                <a:latin typeface="黑体" pitchFamily="49" charset="-122"/>
                <a:ea typeface="黑体" pitchFamily="49" charset="-122"/>
              </a:rPr>
              <a:t>72</a:t>
            </a:r>
            <a:r>
              <a:rPr lang="zh-CN" altLang="en-US" sz="1600" dirty="0">
                <a:solidFill>
                  <a:srgbClr val="000000"/>
                </a:solidFill>
                <a:latin typeface="黑体" pitchFamily="49" charset="-122"/>
                <a:ea typeface="黑体" pitchFamily="49" charset="-122"/>
              </a:rPr>
              <a:t>小时</a:t>
            </a:r>
            <a:r>
              <a:rPr lang="en-US" altLang="zh-CN" sz="1600" dirty="0">
                <a:solidFill>
                  <a:srgbClr val="000000"/>
                </a:solidFill>
                <a:latin typeface="黑体" pitchFamily="49" charset="-122"/>
                <a:ea typeface="黑体" pitchFamily="49" charset="-122"/>
              </a:rPr>
              <a:t>/</a:t>
            </a:r>
            <a:r>
              <a:rPr lang="zh-CN" altLang="en-US" sz="1600" dirty="0">
                <a:solidFill>
                  <a:srgbClr val="000000"/>
                </a:solidFill>
                <a:latin typeface="黑体" pitchFamily="49" charset="-122"/>
                <a:ea typeface="黑体" pitchFamily="49" charset="-122"/>
              </a:rPr>
              <a:t>次。</a:t>
            </a:r>
            <a:endParaRPr lang="en-US" altLang="zh-CN" sz="1600" dirty="0">
              <a:solidFill>
                <a:srgbClr val="000000"/>
              </a:solidFill>
              <a:latin typeface="黑体" pitchFamily="49" charset="-122"/>
              <a:ea typeface="黑体" pitchFamily="49" charset="-122"/>
            </a:endParaRPr>
          </a:p>
          <a:p>
            <a:pPr>
              <a:spcBef>
                <a:spcPts val="800"/>
              </a:spcBef>
              <a:buSzPct val="120000"/>
              <a:buFont typeface="Wingdings" pitchFamily="2" charset="2"/>
              <a:buNone/>
              <a:defRPr/>
            </a:pPr>
            <a:r>
              <a:rPr lang="zh-CN" altLang="en-US" sz="1600" b="1" dirty="0">
                <a:solidFill>
                  <a:srgbClr val="FF0000"/>
                </a:solidFill>
                <a:latin typeface="黑体" pitchFamily="49" charset="-122"/>
                <a:ea typeface="黑体" pitchFamily="49" charset="-122"/>
              </a:rPr>
              <a:t>方法流程：</a:t>
            </a:r>
            <a:r>
              <a:rPr lang="zh-CN" altLang="en-US" sz="1600" dirty="0">
                <a:solidFill>
                  <a:srgbClr val="000000"/>
                </a:solidFill>
                <a:latin typeface="黑体" pitchFamily="49" charset="-122"/>
                <a:ea typeface="黑体" pitchFamily="49" charset="-122"/>
              </a:rPr>
              <a:t>通过对星载</a:t>
            </a:r>
            <a:r>
              <a:rPr lang="en-US" altLang="zh-CN" sz="1600" dirty="0">
                <a:solidFill>
                  <a:srgbClr val="000000"/>
                </a:solidFill>
                <a:latin typeface="黑体" pitchFamily="49" charset="-122"/>
                <a:ea typeface="黑体" pitchFamily="49" charset="-122"/>
              </a:rPr>
              <a:t>SAR</a:t>
            </a:r>
            <a:r>
              <a:rPr lang="zh-CN" altLang="en-US" sz="1600" dirty="0">
                <a:solidFill>
                  <a:srgbClr val="000000"/>
                </a:solidFill>
                <a:latin typeface="黑体" pitchFamily="49" charset="-122"/>
                <a:ea typeface="黑体" pitchFamily="49" charset="-122"/>
              </a:rPr>
              <a:t>数据进行预处理、解译、分析，结合其他辅助信息及方法，提取溢油位置、面积、形状、相对距离等几何特征，获取溢油状态，分析溢油来源及漂移路径，最终形成海上溢油遥感监测产品。</a:t>
            </a:r>
          </a:p>
        </p:txBody>
      </p:sp>
      <p:pic>
        <p:nvPicPr>
          <p:cNvPr id="1026" name="Picture 2" descr="南海溢油监测重点区域"/>
          <p:cNvPicPr>
            <a:picLocks noChangeAspect="1" noChangeArrowheads="1"/>
          </p:cNvPicPr>
          <p:nvPr/>
        </p:nvPicPr>
        <p:blipFill>
          <a:blip r:embed="rId4" cstate="print"/>
          <a:srcRect/>
          <a:stretch>
            <a:fillRect/>
          </a:stretch>
        </p:blipFill>
        <p:spPr bwMode="auto">
          <a:xfrm>
            <a:off x="4643438" y="2071677"/>
            <a:ext cx="4320000" cy="3483616"/>
          </a:xfrm>
          <a:prstGeom prst="rect">
            <a:avLst/>
          </a:prstGeom>
          <a:noFill/>
          <a:ln w="9525">
            <a:noFill/>
            <a:miter lim="800000"/>
            <a:headEnd/>
            <a:tailEnd/>
          </a:ln>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338554"/>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zh-CN" sz="1600" b="1" dirty="0">
                <a:solidFill>
                  <a:srgbClr val="FF0000"/>
                </a:solidFill>
                <a:latin typeface="黑体" panose="02010609060101010101" pitchFamily="49" charset="-122"/>
                <a:ea typeface="黑体" panose="02010609060101010101" pitchFamily="49" charset="-122"/>
              </a:rPr>
              <a:t>一</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南海重点海域溢油</a:t>
            </a:r>
            <a:r>
              <a:rPr lang="zh-CN" altLang="en-US" sz="1600" b="1" dirty="0" smtClean="0">
                <a:solidFill>
                  <a:srgbClr val="FF0000"/>
                </a:solidFill>
                <a:latin typeface="黑体" panose="02010609060101010101" pitchFamily="49" charset="-122"/>
                <a:ea typeface="黑体" panose="02010609060101010101" pitchFamily="49" charset="-122"/>
              </a:rPr>
              <a:t>监测</a:t>
            </a:r>
            <a:r>
              <a:rPr lang="zh-CN" altLang="en-US" sz="1600" b="1" dirty="0" smtClean="0">
                <a:solidFill>
                  <a:srgbClr val="FF0000"/>
                </a:solidFill>
                <a:latin typeface="黑体" panose="02010609060101010101" pitchFamily="49" charset="-122"/>
                <a:ea typeface="黑体" panose="02010609060101010101" pitchFamily="49" charset="-122"/>
              </a:rPr>
              <a:t>及影响因素探讨</a:t>
            </a:r>
            <a:endParaRPr lang="en-US" altLang="zh-CN" sz="1600" dirty="0" smtClean="0">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Rectangle 3"/>
          <p:cNvSpPr>
            <a:spLocks noChangeArrowheads="1"/>
          </p:cNvSpPr>
          <p:nvPr/>
        </p:nvSpPr>
        <p:spPr bwMode="auto">
          <a:xfrm>
            <a:off x="214282" y="1952636"/>
            <a:ext cx="4832354" cy="4333884"/>
          </a:xfrm>
          <a:prstGeom prst="rect">
            <a:avLst/>
          </a:prstGeom>
          <a:noFill/>
          <a:ln w="19050">
            <a:noFill/>
            <a:miter lim="800000"/>
            <a:headEnd/>
            <a:tailEnd/>
          </a:ln>
        </p:spPr>
        <p:txBody>
          <a:bodyPr lIns="91431" tIns="45714" rIns="91431" bIns="45714"/>
          <a:lstStyle/>
          <a:p>
            <a:pPr marL="438150" indent="-438150">
              <a:lnSpc>
                <a:spcPct val="120000"/>
              </a:lnSpc>
              <a:spcAft>
                <a:spcPct val="20000"/>
              </a:spcAft>
              <a:buClrTx/>
              <a:buSzPct val="120000"/>
              <a:buFont typeface="Wingdings" pitchFamily="2" charset="2"/>
              <a:buNone/>
            </a:pPr>
            <a:r>
              <a:rPr lang="zh-CN" altLang="en-US" sz="1600" b="1" dirty="0" smtClean="0">
                <a:solidFill>
                  <a:srgbClr val="0000CC"/>
                </a:solidFill>
                <a:latin typeface="黑体" pitchFamily="49" charset="-122"/>
                <a:ea typeface="黑体" pitchFamily="49" charset="-122"/>
              </a:rPr>
              <a:t>微波遥感</a:t>
            </a:r>
            <a:r>
              <a:rPr lang="zh-CN" altLang="en-US" sz="1600" b="1" dirty="0">
                <a:solidFill>
                  <a:srgbClr val="0000CC"/>
                </a:solidFill>
                <a:latin typeface="黑体" pitchFamily="49" charset="-122"/>
                <a:ea typeface="黑体" pitchFamily="49" charset="-122"/>
              </a:rPr>
              <a:t>溢油监测原理</a:t>
            </a:r>
          </a:p>
          <a:p>
            <a:pPr indent="438150">
              <a:lnSpc>
                <a:spcPct val="120000"/>
              </a:lnSpc>
              <a:buClr>
                <a:srgbClr val="FF0000"/>
              </a:buClr>
              <a:buSzPct val="110000"/>
            </a:pPr>
            <a:r>
              <a:rPr lang="zh-CN" altLang="en-US" sz="1600" dirty="0" smtClean="0">
                <a:solidFill>
                  <a:srgbClr val="000000"/>
                </a:solidFill>
                <a:latin typeface="黑体" pitchFamily="49" charset="-122"/>
                <a:ea typeface="黑体" pitchFamily="49" charset="-122"/>
              </a:rPr>
              <a:t>雷达遥感</a:t>
            </a:r>
            <a:r>
              <a:rPr lang="zh-CN" altLang="en-US" sz="1600" dirty="0">
                <a:solidFill>
                  <a:srgbClr val="000000"/>
                </a:solidFill>
                <a:latin typeface="黑体" pitchFamily="49" charset="-122"/>
                <a:ea typeface="黑体" pitchFamily="49" charset="-122"/>
              </a:rPr>
              <a:t>能够全天时、全天候、大范围的对地观测，对于海洋监测具有得天独厚的优势</a:t>
            </a:r>
            <a:r>
              <a:rPr lang="zh-CN" altLang="en-US" sz="1600" dirty="0" smtClean="0">
                <a:solidFill>
                  <a:srgbClr val="000000"/>
                </a:solidFill>
                <a:latin typeface="黑体" pitchFamily="49" charset="-122"/>
                <a:ea typeface="黑体" pitchFamily="49" charset="-122"/>
              </a:rPr>
              <a:t>，已成为</a:t>
            </a:r>
            <a:r>
              <a:rPr lang="zh-CN" altLang="en-US" sz="1600" dirty="0">
                <a:solidFill>
                  <a:srgbClr val="000000"/>
                </a:solidFill>
                <a:latin typeface="黑体" pitchFamily="49" charset="-122"/>
                <a:ea typeface="黑体" pitchFamily="49" charset="-122"/>
              </a:rPr>
              <a:t>海洋环境探测的重要技术手段。</a:t>
            </a:r>
          </a:p>
          <a:p>
            <a:pPr indent="438150">
              <a:lnSpc>
                <a:spcPct val="120000"/>
              </a:lnSpc>
              <a:buClr>
                <a:srgbClr val="FF0000"/>
              </a:buClr>
              <a:buSzPct val="110000"/>
            </a:pPr>
            <a:r>
              <a:rPr lang="zh-CN" altLang="en-US" sz="1600" dirty="0">
                <a:solidFill>
                  <a:srgbClr val="000000"/>
                </a:solidFill>
                <a:latin typeface="黑体" pitchFamily="49" charset="-122"/>
                <a:ea typeface="黑体" pitchFamily="49" charset="-122"/>
              </a:rPr>
              <a:t>海面油膜的存在会引起海水表面张力的减小，阻尼海水的短表面波（如毛细波、短重力波）对入射微波电磁波的</a:t>
            </a:r>
            <a:r>
              <a:rPr lang="en-US" altLang="zh-CN" sz="1600" dirty="0">
                <a:solidFill>
                  <a:srgbClr val="000000"/>
                </a:solidFill>
                <a:latin typeface="黑体" pitchFamily="49" charset="-122"/>
                <a:ea typeface="黑体" pitchFamily="49" charset="-122"/>
              </a:rPr>
              <a:t>Bragg</a:t>
            </a:r>
            <a:r>
              <a:rPr lang="zh-CN" altLang="en-US" sz="1600" dirty="0">
                <a:solidFill>
                  <a:srgbClr val="000000"/>
                </a:solidFill>
                <a:latin typeface="黑体" pitchFamily="49" charset="-122"/>
                <a:ea typeface="黑体" pitchFamily="49" charset="-122"/>
              </a:rPr>
              <a:t>散射作用。利用</a:t>
            </a:r>
            <a:r>
              <a:rPr lang="en-US" altLang="zh-CN" sz="1600" dirty="0">
                <a:solidFill>
                  <a:srgbClr val="000000"/>
                </a:solidFill>
                <a:latin typeface="黑体" pitchFamily="49" charset="-122"/>
                <a:ea typeface="黑体" pitchFamily="49" charset="-122"/>
              </a:rPr>
              <a:t>SAR</a:t>
            </a:r>
            <a:r>
              <a:rPr lang="zh-CN" altLang="en-US" sz="1600" dirty="0">
                <a:solidFill>
                  <a:srgbClr val="000000"/>
                </a:solidFill>
                <a:latin typeface="黑体" pitchFamily="49" charset="-122"/>
                <a:ea typeface="黑体" pitchFamily="49" charset="-122"/>
              </a:rPr>
              <a:t>对表面粗糙度的极度敏感可以进行海面油膜检测。</a:t>
            </a:r>
          </a:p>
          <a:p>
            <a:pPr indent="438150">
              <a:lnSpc>
                <a:spcPct val="120000"/>
              </a:lnSpc>
              <a:buClr>
                <a:srgbClr val="FF0000"/>
              </a:buClr>
              <a:buSzPct val="110000"/>
            </a:pPr>
            <a:r>
              <a:rPr lang="zh-CN" altLang="en-US" sz="1600" dirty="0">
                <a:solidFill>
                  <a:srgbClr val="000000"/>
                </a:solidFill>
                <a:latin typeface="黑体" pitchFamily="49" charset="-122"/>
                <a:ea typeface="黑体" pitchFamily="49" charset="-122"/>
              </a:rPr>
              <a:t>当海面覆盖油膜时，海水表面张力降低，使海面风不能在海面产生足够的毛细波和短重力波，使得海面变得更为光滑，导致较弱的反射强度。</a:t>
            </a:r>
            <a:r>
              <a:rPr lang="zh-CN" altLang="en-US" sz="1600" dirty="0">
                <a:latin typeface="黑体" pitchFamily="49" charset="-122"/>
                <a:ea typeface="黑体" pitchFamily="49" charset="-122"/>
              </a:rPr>
              <a:t>与周围环境相比，油膜在</a:t>
            </a:r>
            <a:r>
              <a:rPr lang="en-US" altLang="zh-CN" sz="1600" dirty="0">
                <a:latin typeface="黑体" pitchFamily="49" charset="-122"/>
                <a:ea typeface="黑体" pitchFamily="49" charset="-122"/>
              </a:rPr>
              <a:t>SAR</a:t>
            </a:r>
            <a:r>
              <a:rPr lang="zh-CN" altLang="en-US" sz="1600" dirty="0">
                <a:latin typeface="黑体" pitchFamily="49" charset="-122"/>
                <a:ea typeface="黑体" pitchFamily="49" charset="-122"/>
              </a:rPr>
              <a:t>图像表现为相对较暗的色调。</a:t>
            </a:r>
          </a:p>
          <a:p>
            <a:pPr indent="-438150">
              <a:lnSpc>
                <a:spcPct val="120000"/>
              </a:lnSpc>
              <a:buClr>
                <a:srgbClr val="FF0000"/>
              </a:buClr>
              <a:buSzPct val="110000"/>
            </a:pPr>
            <a:r>
              <a:rPr lang="zh-CN" altLang="en-US" sz="1600" dirty="0">
                <a:solidFill>
                  <a:srgbClr val="000000"/>
                </a:solidFill>
                <a:latin typeface="黑体" pitchFamily="49" charset="-122"/>
                <a:ea typeface="黑体" pitchFamily="49" charset="-122"/>
              </a:rPr>
              <a:t>仍然存在很多干扰因素，如低风区、海洋内波等</a:t>
            </a:r>
            <a:r>
              <a:rPr lang="zh-CN" altLang="en-US" sz="1600" dirty="0" smtClean="0">
                <a:solidFill>
                  <a:srgbClr val="000000"/>
                </a:solidFill>
                <a:latin typeface="黑体" pitchFamily="49" charset="-122"/>
                <a:ea typeface="黑体" pitchFamily="49" charset="-122"/>
              </a:rPr>
              <a:t>，需要</a:t>
            </a:r>
            <a:r>
              <a:rPr lang="zh-CN" altLang="en-US" sz="1600" dirty="0">
                <a:solidFill>
                  <a:srgbClr val="000000"/>
                </a:solidFill>
                <a:latin typeface="黑体" pitchFamily="49" charset="-122"/>
                <a:ea typeface="黑体" pitchFamily="49" charset="-122"/>
              </a:rPr>
              <a:t>结合风场浪</a:t>
            </a:r>
            <a:r>
              <a:rPr lang="zh-CN" altLang="en-US" sz="1600" dirty="0" smtClean="0">
                <a:solidFill>
                  <a:srgbClr val="000000"/>
                </a:solidFill>
                <a:latin typeface="黑体" pitchFamily="49" charset="-122"/>
                <a:ea typeface="黑体" pitchFamily="49" charset="-122"/>
              </a:rPr>
              <a:t>场等辅助数据</a:t>
            </a:r>
            <a:r>
              <a:rPr lang="zh-CN" altLang="en-US" sz="1600" dirty="0">
                <a:solidFill>
                  <a:srgbClr val="000000"/>
                </a:solidFill>
                <a:latin typeface="黑体" pitchFamily="49" charset="-122"/>
                <a:ea typeface="黑体" pitchFamily="49" charset="-122"/>
              </a:rPr>
              <a:t>综合判断</a:t>
            </a:r>
            <a:r>
              <a:rPr lang="zh-CN" altLang="en-US" dirty="0">
                <a:solidFill>
                  <a:srgbClr val="000000"/>
                </a:solidFill>
              </a:rPr>
              <a:t>。</a:t>
            </a:r>
          </a:p>
        </p:txBody>
      </p:sp>
      <p:pic>
        <p:nvPicPr>
          <p:cNvPr id="21" name="Picture 4" descr="示意图"/>
          <p:cNvPicPr>
            <a:picLocks noChangeAspect="1" noChangeArrowheads="1"/>
          </p:cNvPicPr>
          <p:nvPr/>
        </p:nvPicPr>
        <p:blipFill>
          <a:blip r:embed="rId4"/>
          <a:srcRect/>
          <a:stretch>
            <a:fillRect/>
          </a:stretch>
        </p:blipFill>
        <p:spPr bwMode="auto">
          <a:xfrm>
            <a:off x="5041156" y="2571744"/>
            <a:ext cx="3960000" cy="2550331"/>
          </a:xfrm>
          <a:prstGeom prst="rect">
            <a:avLst/>
          </a:prstGeom>
          <a:noFill/>
          <a:ln w="9525">
            <a:noFill/>
            <a:miter lim="800000"/>
            <a:headEnd/>
            <a:tailEnd/>
          </a:ln>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338554"/>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14" name="Picture 3" descr="溢油常规-流程图"/>
          <p:cNvPicPr>
            <a:picLocks noChangeAspect="1" noChangeArrowheads="1"/>
          </p:cNvPicPr>
          <p:nvPr/>
        </p:nvPicPr>
        <p:blipFill>
          <a:blip r:embed="rId4" cstate="print"/>
          <a:srcRect/>
          <a:stretch>
            <a:fillRect/>
          </a:stretch>
        </p:blipFill>
        <p:spPr bwMode="auto">
          <a:xfrm>
            <a:off x="431957" y="1872000"/>
            <a:ext cx="3556770" cy="4140000"/>
          </a:xfrm>
          <a:prstGeom prst="rect">
            <a:avLst/>
          </a:prstGeom>
          <a:noFill/>
          <a:ln w="9525">
            <a:noFill/>
            <a:miter lim="800000"/>
            <a:headEnd/>
            <a:tailEnd/>
          </a:ln>
        </p:spPr>
      </p:pic>
      <p:pic>
        <p:nvPicPr>
          <p:cNvPr id="21" name="Picture 4" descr="溢油应急-流程图"/>
          <p:cNvPicPr>
            <a:picLocks noChangeAspect="1" noChangeArrowheads="1"/>
          </p:cNvPicPr>
          <p:nvPr/>
        </p:nvPicPr>
        <p:blipFill>
          <a:blip r:embed="rId5" cstate="print"/>
          <a:srcRect/>
          <a:stretch>
            <a:fillRect/>
          </a:stretch>
        </p:blipFill>
        <p:spPr bwMode="auto">
          <a:xfrm>
            <a:off x="4286250" y="1872000"/>
            <a:ext cx="4382532" cy="4140000"/>
          </a:xfrm>
          <a:prstGeom prst="rect">
            <a:avLst/>
          </a:prstGeom>
          <a:noFill/>
          <a:ln w="9525">
            <a:noFill/>
            <a:miter lim="800000"/>
            <a:headEnd/>
            <a:tailEnd/>
          </a:ln>
        </p:spPr>
      </p:pic>
      <p:sp>
        <p:nvSpPr>
          <p:cNvPr id="22" name="Rectangle 5"/>
          <p:cNvSpPr>
            <a:spLocks noChangeArrowheads="1"/>
          </p:cNvSpPr>
          <p:nvPr/>
        </p:nvSpPr>
        <p:spPr bwMode="auto">
          <a:xfrm>
            <a:off x="1000100" y="6000768"/>
            <a:ext cx="2286016" cy="409556"/>
          </a:xfrm>
          <a:prstGeom prst="rect">
            <a:avLst/>
          </a:prstGeom>
          <a:noFill/>
          <a:ln w="9525" algn="ctr">
            <a:noFill/>
            <a:miter lim="800000"/>
            <a:headEnd/>
            <a:tailEnd/>
          </a:ln>
        </p:spPr>
        <p:txBody>
          <a:bodyPr wrap="none" anchor="ctr"/>
          <a:lstStyle/>
          <a:p>
            <a:pPr marL="342900" indent="-342900" algn="ctr">
              <a:lnSpc>
                <a:spcPct val="100000"/>
              </a:lnSpc>
              <a:spcBef>
                <a:spcPct val="0"/>
              </a:spcBef>
              <a:buClr>
                <a:schemeClr val="tx2"/>
              </a:buClr>
              <a:buFontTx/>
              <a:buNone/>
            </a:pPr>
            <a:r>
              <a:rPr lang="zh-CN" altLang="en-US" sz="1400" b="1" dirty="0" smtClean="0">
                <a:solidFill>
                  <a:srgbClr val="0000FF"/>
                </a:solidFill>
              </a:rPr>
              <a:t>溢油常规监测流程</a:t>
            </a:r>
            <a:endParaRPr kumimoji="0" lang="zh-CN" altLang="en-US" sz="1400" b="1" dirty="0">
              <a:solidFill>
                <a:srgbClr val="0000FF"/>
              </a:solidFill>
            </a:endParaRPr>
          </a:p>
        </p:txBody>
      </p:sp>
      <p:sp>
        <p:nvSpPr>
          <p:cNvPr id="23" name="Rectangle 5"/>
          <p:cNvSpPr>
            <a:spLocks noChangeArrowheads="1"/>
          </p:cNvSpPr>
          <p:nvPr/>
        </p:nvSpPr>
        <p:spPr bwMode="auto">
          <a:xfrm>
            <a:off x="5286380" y="6000768"/>
            <a:ext cx="2286016" cy="409556"/>
          </a:xfrm>
          <a:prstGeom prst="rect">
            <a:avLst/>
          </a:prstGeom>
          <a:noFill/>
          <a:ln w="9525" algn="ctr">
            <a:noFill/>
            <a:miter lim="800000"/>
            <a:headEnd/>
            <a:tailEnd/>
          </a:ln>
        </p:spPr>
        <p:txBody>
          <a:bodyPr wrap="none" anchor="ctr"/>
          <a:lstStyle/>
          <a:p>
            <a:pPr marL="342900" indent="-342900" algn="ctr">
              <a:lnSpc>
                <a:spcPct val="100000"/>
              </a:lnSpc>
              <a:spcBef>
                <a:spcPct val="0"/>
              </a:spcBef>
              <a:buClr>
                <a:schemeClr val="tx2"/>
              </a:buClr>
              <a:buFontTx/>
              <a:buNone/>
            </a:pPr>
            <a:r>
              <a:rPr lang="zh-CN" altLang="en-US" sz="1400" b="1" dirty="0" smtClean="0">
                <a:solidFill>
                  <a:srgbClr val="0000FF"/>
                </a:solidFill>
              </a:rPr>
              <a:t>溢油应急监测流程</a:t>
            </a:r>
            <a:endParaRPr kumimoji="0" lang="zh-CN" altLang="en-US" sz="1400" b="1" dirty="0">
              <a:solidFill>
                <a:srgbClr val="0000FF"/>
              </a:solidFill>
            </a:endParaRPr>
          </a:p>
        </p:txBody>
      </p:sp>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直接连接符 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8" name="TextBox 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2" name="TextBox 1"/>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矩形 3"/>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2" name="矩形 11"/>
          <p:cNvSpPr/>
          <p:nvPr/>
        </p:nvSpPr>
        <p:spPr>
          <a:xfrm>
            <a:off x="648000" y="1512000"/>
            <a:ext cx="7848000" cy="4909036"/>
          </a:xfrm>
          <a:prstGeom prst="rect">
            <a:avLst/>
          </a:prstGeom>
        </p:spPr>
        <p:txBody>
          <a:bodyPr wrap="square">
            <a:spAutoFit/>
          </a:bodyPr>
          <a:lstStyle/>
          <a:p>
            <a:r>
              <a:rPr lang="zh-CN" altLang="zh-CN" sz="1600" b="1" dirty="0">
                <a:latin typeface="黑体" panose="02010609060101010101" pitchFamily="49" charset="-122"/>
                <a:ea typeface="黑体" panose="02010609060101010101" pitchFamily="49" charset="-122"/>
              </a:rPr>
              <a:t>【立项依据】</a:t>
            </a:r>
          </a:p>
          <a:p>
            <a:pPr indent="457200">
              <a:spcBef>
                <a:spcPts val="600"/>
              </a:spcBef>
            </a:pPr>
            <a:r>
              <a:rPr lang="zh-CN" altLang="en-US" sz="1600" dirty="0" smtClean="0">
                <a:latin typeface="黑体" panose="02010609060101010101" pitchFamily="49" charset="-122"/>
                <a:ea typeface="黑体" panose="02010609060101010101" pitchFamily="49" charset="-122"/>
              </a:rPr>
              <a:t>作为建立数字海洋的三大支撑技术</a:t>
            </a:r>
            <a:r>
              <a:rPr lang="en-US" altLang="zh-CN" sz="1600" dirty="0" smtClean="0">
                <a:latin typeface="黑体" panose="02010609060101010101" pitchFamily="49" charset="-122"/>
                <a:ea typeface="黑体" panose="02010609060101010101" pitchFamily="49" charset="-122"/>
              </a:rPr>
              <a:t>——GPS</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GIS</a:t>
            </a:r>
            <a:r>
              <a:rPr lang="zh-CN" altLang="en-US" sz="1600" dirty="0" smtClean="0">
                <a:latin typeface="黑体" panose="02010609060101010101" pitchFamily="49" charset="-122"/>
                <a:ea typeface="黑体" panose="02010609060101010101" pitchFamily="49" charset="-122"/>
              </a:rPr>
              <a:t>和</a:t>
            </a:r>
            <a:r>
              <a:rPr lang="en-US" altLang="zh-CN" sz="1600" dirty="0" smtClean="0">
                <a:latin typeface="黑体" panose="02010609060101010101" pitchFamily="49" charset="-122"/>
                <a:ea typeface="黑体" panose="02010609060101010101" pitchFamily="49" charset="-122"/>
              </a:rPr>
              <a:t>RS</a:t>
            </a:r>
            <a:r>
              <a:rPr lang="zh-CN" altLang="en-US" sz="1600" dirty="0" smtClean="0">
                <a:latin typeface="黑体" panose="02010609060101010101" pitchFamily="49" charset="-122"/>
                <a:ea typeface="黑体" panose="02010609060101010101" pitchFamily="49" charset="-122"/>
              </a:rPr>
              <a:t>，在海洋空间数据处理中各具特点又密切相关。</a:t>
            </a:r>
            <a:r>
              <a:rPr lang="en-US" altLang="zh-CN" sz="1600" dirty="0" smtClean="0">
                <a:latin typeface="黑体" panose="02010609060101010101" pitchFamily="49" charset="-122"/>
                <a:ea typeface="黑体" panose="02010609060101010101" pitchFamily="49" charset="-122"/>
              </a:rPr>
              <a:t>GPS</a:t>
            </a:r>
            <a:r>
              <a:rPr lang="zh-CN" altLang="en-US" sz="1600" dirty="0" smtClean="0">
                <a:latin typeface="黑体" panose="02010609060101010101" pitchFamily="49" charset="-122"/>
                <a:ea typeface="黑体" panose="02010609060101010101" pitchFamily="49" charset="-122"/>
              </a:rPr>
              <a:t>可在瞬间产生目标定位坐标，</a:t>
            </a:r>
            <a:r>
              <a:rPr lang="en-US" altLang="zh-CN" sz="1600" dirty="0" smtClean="0">
                <a:latin typeface="黑体" panose="02010609060101010101" pitchFamily="49" charset="-122"/>
                <a:ea typeface="黑体" panose="02010609060101010101" pitchFamily="49" charset="-122"/>
              </a:rPr>
              <a:t>GIS</a:t>
            </a:r>
            <a:r>
              <a:rPr lang="zh-CN" altLang="en-US" sz="1600" dirty="0" smtClean="0">
                <a:latin typeface="黑体" panose="02010609060101010101" pitchFamily="49" charset="-122"/>
                <a:ea typeface="黑体" panose="02010609060101010101" pitchFamily="49" charset="-122"/>
              </a:rPr>
              <a:t>具有较好的查询检索、空间分析计算和综合处理能力，</a:t>
            </a:r>
            <a:r>
              <a:rPr lang="en-US" altLang="zh-CN" sz="1600" dirty="0" smtClean="0">
                <a:latin typeface="黑体" panose="02010609060101010101" pitchFamily="49" charset="-122"/>
                <a:ea typeface="黑体" panose="02010609060101010101" pitchFamily="49" charset="-122"/>
              </a:rPr>
              <a:t>RS</a:t>
            </a:r>
            <a:r>
              <a:rPr lang="zh-CN" altLang="en-US" sz="1600" dirty="0" smtClean="0">
                <a:latin typeface="黑体" panose="02010609060101010101" pitchFamily="49" charset="-122"/>
                <a:ea typeface="黑体" panose="02010609060101010101" pitchFamily="49" charset="-122"/>
              </a:rPr>
              <a:t>可快速获取区域面状信息。</a:t>
            </a:r>
            <a:r>
              <a:rPr lang="en-US" altLang="zh-CN" sz="1600" dirty="0" smtClean="0">
                <a:latin typeface="黑体" panose="02010609060101010101" pitchFamily="49" charset="-122"/>
                <a:ea typeface="黑体" panose="02010609060101010101" pitchFamily="49" charset="-122"/>
              </a:rPr>
              <a:t>3S</a:t>
            </a:r>
            <a:r>
              <a:rPr lang="zh-CN" altLang="en-US" sz="1600" dirty="0" smtClean="0">
                <a:latin typeface="黑体" panose="02010609060101010101" pitchFamily="49" charset="-122"/>
                <a:ea typeface="黑体" panose="02010609060101010101" pitchFamily="49" charset="-122"/>
              </a:rPr>
              <a:t>集成技术充分发挥各自的长处，形成了多功能综合技术系统，实现了海量信息获取与信息处理的高速、实时和信息应用的高精度和定量化，即</a:t>
            </a:r>
            <a:r>
              <a:rPr lang="en-US" altLang="zh-CN" sz="1600" dirty="0" smtClean="0">
                <a:latin typeface="黑体" panose="02010609060101010101" pitchFamily="49" charset="-122"/>
                <a:ea typeface="黑体" panose="02010609060101010101" pitchFamily="49" charset="-122"/>
              </a:rPr>
              <a:t>GPS</a:t>
            </a:r>
            <a:r>
              <a:rPr lang="zh-CN" altLang="en-US" sz="1600" dirty="0" smtClean="0">
                <a:latin typeface="黑体" panose="02010609060101010101" pitchFamily="49" charset="-122"/>
                <a:ea typeface="黑体" panose="02010609060101010101" pitchFamily="49" charset="-122"/>
              </a:rPr>
              <a:t>和</a:t>
            </a:r>
            <a:r>
              <a:rPr lang="en-US" altLang="zh-CN" sz="1600" dirty="0" smtClean="0">
                <a:latin typeface="黑体" panose="02010609060101010101" pitchFamily="49" charset="-122"/>
                <a:ea typeface="黑体" panose="02010609060101010101" pitchFamily="49" charset="-122"/>
              </a:rPr>
              <a:t>RS</a:t>
            </a:r>
            <a:r>
              <a:rPr lang="zh-CN" altLang="en-US" sz="1600" dirty="0" smtClean="0">
                <a:latin typeface="黑体" panose="02010609060101010101" pitchFamily="49" charset="-122"/>
                <a:ea typeface="黑体" panose="02010609060101010101" pitchFamily="49" charset="-122"/>
              </a:rPr>
              <a:t>向</a:t>
            </a:r>
            <a:r>
              <a:rPr lang="en-US" altLang="zh-CN" sz="1600" dirty="0" smtClean="0">
                <a:latin typeface="黑体" panose="02010609060101010101" pitchFamily="49" charset="-122"/>
                <a:ea typeface="黑体" panose="02010609060101010101" pitchFamily="49" charset="-122"/>
              </a:rPr>
              <a:t>GIS</a:t>
            </a:r>
            <a:r>
              <a:rPr lang="zh-CN" altLang="en-US" sz="1600" dirty="0" smtClean="0">
                <a:latin typeface="黑体" panose="02010609060101010101" pitchFamily="49" charset="-122"/>
                <a:ea typeface="黑体" panose="02010609060101010101" pitchFamily="49" charset="-122"/>
              </a:rPr>
              <a:t>提供或更新区域信息以及空间定位，</a:t>
            </a:r>
            <a:r>
              <a:rPr lang="en-US" altLang="zh-CN" sz="1600" dirty="0" smtClean="0">
                <a:latin typeface="黑体" panose="02010609060101010101" pitchFamily="49" charset="-122"/>
                <a:ea typeface="黑体" panose="02010609060101010101" pitchFamily="49" charset="-122"/>
              </a:rPr>
              <a:t>GIS</a:t>
            </a:r>
            <a:r>
              <a:rPr lang="zh-CN" altLang="en-US" sz="1600" dirty="0" smtClean="0">
                <a:latin typeface="黑体" panose="02010609060101010101" pitchFamily="49" charset="-122"/>
                <a:ea typeface="黑体" panose="02010609060101010101" pitchFamily="49" charset="-122"/>
              </a:rPr>
              <a:t>进行相应的空间分析。</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当前，</a:t>
            </a:r>
            <a:r>
              <a:rPr lang="en-US" altLang="zh-CN" sz="1600" dirty="0" smtClean="0">
                <a:latin typeface="黑体" panose="02010609060101010101" pitchFamily="49" charset="-122"/>
                <a:ea typeface="黑体" panose="02010609060101010101" pitchFamily="49" charset="-122"/>
              </a:rPr>
              <a:t>3S</a:t>
            </a:r>
            <a:r>
              <a:rPr lang="zh-CN" altLang="en-US" sz="1600" dirty="0" smtClean="0">
                <a:latin typeface="黑体" panose="02010609060101010101" pitchFamily="49" charset="-122"/>
                <a:ea typeface="黑体" panose="02010609060101010101" pitchFamily="49" charset="-122"/>
              </a:rPr>
              <a:t>技术在海洋领域主要应用于海洋环境监测、海洋灾害预警预报、海洋资源调查等方面，近几年扩展到海岸线测量、海域勘界、厄尔尼诺现象的发生机制和各种尺度的海气相互作用过程等科学研究领域，并取得了许多建设性成果。</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以海洋地理信息为基础</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通过</a:t>
            </a:r>
            <a:r>
              <a:rPr lang="en-US" altLang="zh-CN" sz="1600" dirty="0" smtClean="0">
                <a:latin typeface="黑体" panose="02010609060101010101" pitchFamily="49" charset="-122"/>
                <a:ea typeface="黑体" panose="02010609060101010101" pitchFamily="49" charset="-122"/>
              </a:rPr>
              <a:t>GIS</a:t>
            </a:r>
            <a:r>
              <a:rPr lang="zh-CN" altLang="en-US" sz="1600" dirty="0" smtClean="0">
                <a:latin typeface="黑体" panose="02010609060101010101" pitchFamily="49" charset="-122"/>
                <a:ea typeface="黑体" panose="02010609060101010101" pitchFamily="49" charset="-122"/>
              </a:rPr>
              <a:t>的分析和运算功能可以对海洋资源进行管理与分析</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 近年来</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海洋经济、海洋政治、海洋科学等新问题的出现</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促使政府、管理部门及学术界尽快地、系统地掌握海洋信息</a:t>
            </a:r>
            <a:r>
              <a:rPr lang="en-US" altLang="zh-CN" sz="1600" dirty="0" smtClean="0">
                <a:latin typeface="黑体" panose="02010609060101010101" pitchFamily="49" charset="-122"/>
                <a:ea typeface="黑体" panose="02010609060101010101" pitchFamily="49" charset="-122"/>
              </a:rPr>
              <a:t>, </a:t>
            </a:r>
            <a:r>
              <a:rPr lang="zh-CN" altLang="en-US" sz="1600" dirty="0" smtClean="0">
                <a:latin typeface="黑体" panose="02010609060101010101" pitchFamily="49" charset="-122"/>
                <a:ea typeface="黑体" panose="02010609060101010101" pitchFamily="49" charset="-122"/>
              </a:rPr>
              <a:t>在客观上促进了</a:t>
            </a:r>
            <a:r>
              <a:rPr lang="en-US" altLang="zh-CN" sz="1600" dirty="0" smtClean="0">
                <a:latin typeface="黑体" panose="02010609060101010101" pitchFamily="49" charset="-122"/>
                <a:ea typeface="黑体" panose="02010609060101010101" pitchFamily="49" charset="-122"/>
              </a:rPr>
              <a:t>GIS</a:t>
            </a:r>
            <a:r>
              <a:rPr lang="zh-CN" altLang="en-US" sz="1600" dirty="0" smtClean="0">
                <a:latin typeface="黑体" panose="02010609060101010101" pitchFamily="49" charset="-122"/>
                <a:ea typeface="黑体" panose="02010609060101010101" pitchFamily="49" charset="-122"/>
              </a:rPr>
              <a:t>在海洋领域中的应用。</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卫星遥感技术以覆盖范围广、全天候、同步性强和长期连续观测等优点在海洋应用中起着越来越重要的作用，已成为实时监测、研究和预报海洋环境不可缺少的手段。</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我国在应用空间信息技术进行海洋环境监测预报的工作中已经积累了大量的数据信息和较为成熟的经验，对改善我国现有海洋环境监测预报技术水平，减轻海洋灾害，促进海洋经济发展具有重要意义。</a:t>
            </a:r>
            <a:endParaRPr lang="zh-CN" altLang="zh-CN" sz="1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00069841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338554"/>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4" name="内容占位符 6" descr="未命名0.bmp"/>
          <p:cNvPicPr>
            <a:picLocks noGrp="1" noChangeAspect="1"/>
          </p:cNvPicPr>
          <p:nvPr>
            <p:ph idx="1"/>
          </p:nvPr>
        </p:nvPicPr>
        <p:blipFill>
          <a:blip r:embed="rId4"/>
          <a:srcRect l="29781" t="29147" r="29687" b="21445"/>
          <a:stretch>
            <a:fillRect/>
          </a:stretch>
        </p:blipFill>
        <p:spPr>
          <a:xfrm>
            <a:off x="82292" y="1966520"/>
            <a:ext cx="4429156" cy="4320000"/>
          </a:xfrm>
        </p:spPr>
      </p:pic>
      <p:pic>
        <p:nvPicPr>
          <p:cNvPr id="25" name="内容占位符 3" descr="未命名7.bmp"/>
          <p:cNvPicPr>
            <a:picLocks noChangeAspect="1"/>
          </p:cNvPicPr>
          <p:nvPr/>
        </p:nvPicPr>
        <p:blipFill>
          <a:blip r:embed="rId5" cstate="print"/>
          <a:srcRect/>
          <a:stretch>
            <a:fillRect/>
          </a:stretch>
        </p:blipFill>
        <p:spPr>
          <a:xfrm>
            <a:off x="4565878" y="2329536"/>
            <a:ext cx="4500000" cy="3600000"/>
          </a:xfrm>
          <a:prstGeom prst="rect">
            <a:avLst/>
          </a:prstGeom>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830997"/>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a:p>
            <a:r>
              <a:rPr lang="zh-CN" altLang="en-US" sz="1600" b="1" dirty="0" smtClean="0">
                <a:solidFill>
                  <a:srgbClr val="0000FF"/>
                </a:solidFill>
                <a:latin typeface="黑体" panose="02010609060101010101" pitchFamily="49" charset="-122"/>
                <a:ea typeface="黑体" panose="02010609060101010101" pitchFamily="49" charset="-122"/>
              </a:rPr>
              <a:t>溢油遥感监测典型案例一：</a:t>
            </a:r>
            <a:endParaRPr lang="en-US" altLang="zh-CN" sz="1600" dirty="0" smtClean="0">
              <a:solidFill>
                <a:srgbClr val="0000FF"/>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2" name="Picture 1" descr="0805解译图"/>
          <p:cNvPicPr>
            <a:picLocks noChangeAspect="1" noChangeArrowheads="1"/>
          </p:cNvPicPr>
          <p:nvPr/>
        </p:nvPicPr>
        <p:blipFill>
          <a:blip r:embed="rId4" cstate="print"/>
          <a:srcRect/>
          <a:stretch>
            <a:fillRect/>
          </a:stretch>
        </p:blipFill>
        <p:spPr bwMode="auto">
          <a:xfrm>
            <a:off x="214876" y="2520000"/>
            <a:ext cx="4500000" cy="3532641"/>
          </a:xfrm>
          <a:prstGeom prst="rect">
            <a:avLst/>
          </a:prstGeom>
          <a:noFill/>
          <a:ln w="9525">
            <a:noFill/>
            <a:miter lim="800000"/>
            <a:headEnd/>
            <a:tailEnd/>
          </a:ln>
        </p:spPr>
      </p:pic>
      <p:pic>
        <p:nvPicPr>
          <p:cNvPr id="23" name="Picture 3" descr="涠洲岛分析图copy"/>
          <p:cNvPicPr>
            <a:picLocks noChangeAspect="1" noChangeArrowheads="1"/>
          </p:cNvPicPr>
          <p:nvPr/>
        </p:nvPicPr>
        <p:blipFill>
          <a:blip r:embed="rId5" cstate="print"/>
          <a:srcRect l="3702" r="3702" b="4709"/>
          <a:stretch>
            <a:fillRect/>
          </a:stretch>
        </p:blipFill>
        <p:spPr bwMode="auto">
          <a:xfrm>
            <a:off x="4681156" y="2592000"/>
            <a:ext cx="4320000" cy="3490583"/>
          </a:xfrm>
          <a:prstGeom prst="rect">
            <a:avLst/>
          </a:prstGeom>
          <a:noFill/>
          <a:ln w="9525">
            <a:noFill/>
            <a:miter lim="800000"/>
            <a:headEnd/>
            <a:tailEnd/>
          </a:ln>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830997"/>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a:p>
            <a:r>
              <a:rPr lang="zh-CN" altLang="en-US" sz="1600" b="1" dirty="0" smtClean="0">
                <a:solidFill>
                  <a:srgbClr val="0000FF"/>
                </a:solidFill>
                <a:latin typeface="黑体" panose="02010609060101010101" pitchFamily="49" charset="-122"/>
                <a:ea typeface="黑体" panose="02010609060101010101" pitchFamily="49" charset="-122"/>
              </a:rPr>
              <a:t>溢油遥感监测典型案例二：</a:t>
            </a:r>
            <a:endParaRPr lang="en-US" altLang="zh-CN" sz="1600" dirty="0" smtClean="0">
              <a:solidFill>
                <a:srgbClr val="0000FF"/>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14" name="Picture 5"/>
          <p:cNvPicPr>
            <a:picLocks noChangeAspect="1" noChangeArrowheads="1"/>
          </p:cNvPicPr>
          <p:nvPr/>
        </p:nvPicPr>
        <p:blipFill>
          <a:blip r:embed="rId4"/>
          <a:srcRect t="4961" r="2161" b="2434"/>
          <a:stretch>
            <a:fillRect/>
          </a:stretch>
        </p:blipFill>
        <p:spPr bwMode="auto">
          <a:xfrm>
            <a:off x="1142976" y="2323710"/>
            <a:ext cx="3240000" cy="4320000"/>
          </a:xfrm>
          <a:prstGeom prst="rect">
            <a:avLst/>
          </a:prstGeom>
          <a:noFill/>
          <a:ln w="9525" algn="ctr">
            <a:noFill/>
            <a:miter lim="800000"/>
            <a:headEnd/>
            <a:tailEnd/>
          </a:ln>
        </p:spPr>
      </p:pic>
      <p:pic>
        <p:nvPicPr>
          <p:cNvPr id="21" name="Picture 6"/>
          <p:cNvPicPr>
            <a:picLocks noChangeAspect="1" noChangeArrowheads="1"/>
          </p:cNvPicPr>
          <p:nvPr/>
        </p:nvPicPr>
        <p:blipFill>
          <a:blip r:embed="rId5"/>
          <a:srcRect l="8106" t="6273"/>
          <a:stretch>
            <a:fillRect/>
          </a:stretch>
        </p:blipFill>
        <p:spPr bwMode="auto">
          <a:xfrm>
            <a:off x="4535978" y="2285992"/>
            <a:ext cx="2893542" cy="4320000"/>
          </a:xfrm>
          <a:prstGeom prst="rect">
            <a:avLst/>
          </a:prstGeom>
          <a:noFill/>
          <a:ln w="9525" algn="ctr">
            <a:noFill/>
            <a:miter lim="800000"/>
            <a:headEnd/>
            <a:tailEnd/>
          </a:ln>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830997"/>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a:p>
            <a:r>
              <a:rPr lang="zh-CN" altLang="en-US" sz="1600" b="1" dirty="0" smtClean="0">
                <a:solidFill>
                  <a:srgbClr val="0000FF"/>
                </a:solidFill>
                <a:latin typeface="黑体" panose="02010609060101010101" pitchFamily="49" charset="-122"/>
                <a:ea typeface="黑体" panose="02010609060101010101" pitchFamily="49" charset="-122"/>
              </a:rPr>
              <a:t>溢油遥感监测典型案例三：</a:t>
            </a:r>
            <a:endParaRPr lang="en-US" altLang="zh-CN" sz="1600" dirty="0" smtClean="0">
              <a:solidFill>
                <a:srgbClr val="0000FF"/>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2" name="Picture 4"/>
          <p:cNvPicPr>
            <a:picLocks noChangeAspect="1" noChangeArrowheads="1"/>
          </p:cNvPicPr>
          <p:nvPr/>
        </p:nvPicPr>
        <p:blipFill>
          <a:blip r:embed="rId4"/>
          <a:srcRect t="4463" b="34953"/>
          <a:stretch>
            <a:fillRect/>
          </a:stretch>
        </p:blipFill>
        <p:spPr bwMode="auto">
          <a:xfrm>
            <a:off x="152400" y="3334192"/>
            <a:ext cx="2868613" cy="2844790"/>
          </a:xfrm>
          <a:prstGeom prst="rect">
            <a:avLst/>
          </a:prstGeom>
          <a:noFill/>
          <a:ln w="19050" algn="ctr">
            <a:noFill/>
            <a:miter lim="800000"/>
            <a:headEnd/>
            <a:tailEnd/>
          </a:ln>
        </p:spPr>
      </p:pic>
      <p:pic>
        <p:nvPicPr>
          <p:cNvPr id="23" name="Picture 5"/>
          <p:cNvPicPr>
            <a:picLocks noChangeAspect="1" noChangeArrowheads="1"/>
          </p:cNvPicPr>
          <p:nvPr/>
        </p:nvPicPr>
        <p:blipFill>
          <a:blip r:embed="rId5"/>
          <a:srcRect b="39136"/>
          <a:stretch>
            <a:fillRect/>
          </a:stretch>
        </p:blipFill>
        <p:spPr bwMode="auto">
          <a:xfrm>
            <a:off x="3036888" y="3277032"/>
            <a:ext cx="2868612" cy="2901950"/>
          </a:xfrm>
          <a:prstGeom prst="rect">
            <a:avLst/>
          </a:prstGeom>
          <a:noFill/>
          <a:ln w="19050" algn="ctr">
            <a:noFill/>
            <a:miter lim="800000"/>
            <a:headEnd/>
            <a:tailEnd/>
          </a:ln>
        </p:spPr>
      </p:pic>
      <p:pic>
        <p:nvPicPr>
          <p:cNvPr id="24" name="Picture 6"/>
          <p:cNvPicPr>
            <a:picLocks noChangeAspect="1" noChangeArrowheads="1"/>
          </p:cNvPicPr>
          <p:nvPr/>
        </p:nvPicPr>
        <p:blipFill>
          <a:blip r:embed="rId6"/>
          <a:srcRect b="39745"/>
          <a:stretch>
            <a:fillRect/>
          </a:stretch>
        </p:blipFill>
        <p:spPr bwMode="auto">
          <a:xfrm>
            <a:off x="5907088" y="3124632"/>
            <a:ext cx="3125787" cy="3130550"/>
          </a:xfrm>
          <a:prstGeom prst="rect">
            <a:avLst/>
          </a:prstGeom>
          <a:noFill/>
          <a:ln w="19050" algn="ctr">
            <a:noFill/>
            <a:miter lim="800000"/>
            <a:headEnd/>
            <a:tailEnd/>
          </a:ln>
        </p:spPr>
      </p:pic>
      <p:sp>
        <p:nvSpPr>
          <p:cNvPr id="25" name="Rectangle 2"/>
          <p:cNvSpPr>
            <a:spLocks noChangeArrowheads="1"/>
          </p:cNvSpPr>
          <p:nvPr/>
        </p:nvSpPr>
        <p:spPr bwMode="auto">
          <a:xfrm>
            <a:off x="228600" y="2000240"/>
            <a:ext cx="8915400" cy="1676400"/>
          </a:xfrm>
          <a:prstGeom prst="rect">
            <a:avLst/>
          </a:prstGeom>
          <a:noFill/>
          <a:ln w="12700">
            <a:noFill/>
            <a:miter lim="800000"/>
            <a:headEnd/>
            <a:tailEnd/>
          </a:ln>
        </p:spPr>
        <p:txBody>
          <a:bodyPr lIns="91431" tIns="45714" rIns="91431" bIns="45714"/>
          <a:lstStyle/>
          <a:p>
            <a:pPr algn="l">
              <a:lnSpc>
                <a:spcPct val="150000"/>
              </a:lnSpc>
              <a:spcBef>
                <a:spcPct val="0"/>
              </a:spcBef>
              <a:buFont typeface="Wingdings" pitchFamily="2" charset="2"/>
              <a:buNone/>
            </a:pPr>
            <a:endParaRPr lang="en-US" altLang="zh-CN" sz="1600" b="1" dirty="0" smtClean="0">
              <a:solidFill>
                <a:srgbClr val="000000"/>
              </a:solidFill>
              <a:latin typeface="Times New Roman" pitchFamily="18" charset="0"/>
              <a:ea typeface="楷体" pitchFamily="49" charset="-122"/>
            </a:endParaRPr>
          </a:p>
          <a:p>
            <a:pPr algn="l">
              <a:lnSpc>
                <a:spcPct val="150000"/>
              </a:lnSpc>
              <a:spcBef>
                <a:spcPct val="0"/>
              </a:spcBef>
              <a:buFont typeface="Wingdings" pitchFamily="2" charset="2"/>
              <a:buNone/>
            </a:pPr>
            <a:r>
              <a:rPr lang="zh-CN" altLang="en-US" sz="1600" b="1" dirty="0" smtClean="0">
                <a:solidFill>
                  <a:srgbClr val="000000"/>
                </a:solidFill>
                <a:latin typeface="Times New Roman" pitchFamily="18" charset="0"/>
                <a:ea typeface="楷体" pitchFamily="49" charset="-122"/>
              </a:rPr>
              <a:t>        对</a:t>
            </a:r>
            <a:r>
              <a:rPr lang="zh-CN" altLang="zh-CN" sz="1600" b="1" dirty="0">
                <a:solidFill>
                  <a:srgbClr val="000000"/>
                </a:solidFill>
                <a:latin typeface="Times New Roman" pitchFamily="18" charset="0"/>
                <a:ea typeface="楷体" pitchFamily="49" charset="-122"/>
              </a:rPr>
              <a:t>陆丰22-1油田弃井作业期间华法轮的作业水域</a:t>
            </a:r>
            <a:r>
              <a:rPr lang="zh-CN" altLang="en-US" sz="1600" b="1" dirty="0">
                <a:solidFill>
                  <a:srgbClr val="000000"/>
                </a:solidFill>
                <a:latin typeface="Times New Roman" pitchFamily="18" charset="0"/>
                <a:ea typeface="楷体" pitchFamily="49" charset="-122"/>
              </a:rPr>
              <a:t>，</a:t>
            </a:r>
            <a:r>
              <a:rPr lang="zh-CN" altLang="zh-CN" sz="1600" b="1" dirty="0">
                <a:solidFill>
                  <a:srgbClr val="000000"/>
                </a:solidFill>
                <a:latin typeface="Times New Roman" pitchFamily="18" charset="0"/>
                <a:ea typeface="楷体" pitchFamily="49" charset="-122"/>
              </a:rPr>
              <a:t>中心点（东经116° 38′ 29.34″，北纬21° 28′ 42.03″）、半径为3.8千米的圆形区域</a:t>
            </a:r>
            <a:r>
              <a:rPr lang="zh-CN" altLang="en-US" sz="1600" b="1" dirty="0">
                <a:solidFill>
                  <a:srgbClr val="000000"/>
                </a:solidFill>
                <a:latin typeface="Times New Roman" pitchFamily="18" charset="0"/>
                <a:ea typeface="楷体" pitchFamily="49" charset="-122"/>
              </a:rPr>
              <a:t>进行监测。</a:t>
            </a:r>
          </a:p>
        </p:txBody>
      </p:sp>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830997"/>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a:p>
            <a:r>
              <a:rPr lang="zh-CN" altLang="en-US" sz="1600" b="1" dirty="0" smtClean="0">
                <a:solidFill>
                  <a:srgbClr val="0000FF"/>
                </a:solidFill>
                <a:latin typeface="黑体" panose="02010609060101010101" pitchFamily="49" charset="-122"/>
                <a:ea typeface="黑体" panose="02010609060101010101" pitchFamily="49" charset="-122"/>
              </a:rPr>
              <a:t>溢油遥感监测典型案例三：</a:t>
            </a:r>
            <a:endParaRPr lang="en-US" altLang="zh-CN" sz="1600" dirty="0" smtClean="0">
              <a:solidFill>
                <a:srgbClr val="0000FF"/>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1" name="Picture 4"/>
          <p:cNvPicPr>
            <a:picLocks noChangeAspect="1" noChangeArrowheads="1"/>
          </p:cNvPicPr>
          <p:nvPr/>
        </p:nvPicPr>
        <p:blipFill>
          <a:blip r:embed="rId4"/>
          <a:srcRect/>
          <a:stretch>
            <a:fillRect/>
          </a:stretch>
        </p:blipFill>
        <p:spPr bwMode="auto">
          <a:xfrm>
            <a:off x="1354343" y="2358000"/>
            <a:ext cx="3074781" cy="4500000"/>
          </a:xfrm>
          <a:prstGeom prst="rect">
            <a:avLst/>
          </a:prstGeom>
          <a:noFill/>
          <a:ln w="19050" algn="ctr">
            <a:noFill/>
            <a:miter lim="800000"/>
            <a:headEnd/>
            <a:tailEnd/>
          </a:ln>
        </p:spPr>
      </p:pic>
      <p:pic>
        <p:nvPicPr>
          <p:cNvPr id="26" name="Picture 5"/>
          <p:cNvPicPr>
            <a:picLocks noChangeAspect="1" noChangeArrowheads="1"/>
          </p:cNvPicPr>
          <p:nvPr/>
        </p:nvPicPr>
        <p:blipFill>
          <a:blip r:embed="rId5"/>
          <a:srcRect/>
          <a:stretch>
            <a:fillRect/>
          </a:stretch>
        </p:blipFill>
        <p:spPr bwMode="auto">
          <a:xfrm>
            <a:off x="4714876" y="2430000"/>
            <a:ext cx="2755321" cy="4428000"/>
          </a:xfrm>
          <a:prstGeom prst="rect">
            <a:avLst/>
          </a:prstGeom>
          <a:noFill/>
          <a:ln w="19050" algn="ctr">
            <a:noFill/>
            <a:miter lim="800000"/>
            <a:headEnd/>
            <a:tailEnd/>
          </a:ln>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830997"/>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a:p>
            <a:r>
              <a:rPr lang="zh-CN" altLang="en-US" sz="1600" b="1" dirty="0" smtClean="0">
                <a:solidFill>
                  <a:srgbClr val="0000FF"/>
                </a:solidFill>
                <a:latin typeface="黑体" panose="02010609060101010101" pitchFamily="49" charset="-122"/>
                <a:ea typeface="黑体" panose="02010609060101010101" pitchFamily="49" charset="-122"/>
              </a:rPr>
              <a:t>溢油遥感监测典型案例四：</a:t>
            </a:r>
            <a:endParaRPr lang="en-US" altLang="zh-CN" sz="1600" dirty="0" smtClean="0">
              <a:solidFill>
                <a:srgbClr val="0000FF"/>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bwMode="auto">
          <a:xfrm>
            <a:off x="747714" y="2362200"/>
            <a:ext cx="4038600" cy="3781444"/>
          </a:xfrm>
          <a:prstGeom prst="rect">
            <a:avLst/>
          </a:prstGeom>
          <a:noFill/>
          <a:ln w="9525" cap="flat" cmpd="sng" algn="ctr">
            <a:noFill/>
            <a:prstDash val="solid"/>
            <a:round/>
            <a:headEnd type="none" w="med" len="med"/>
            <a:tailEnd type="none" w="med" len="med"/>
          </a:ln>
          <a:effectLst/>
        </p:spPr>
        <p:txBody>
          <a:bodyPr/>
          <a:lstStyle/>
          <a:p>
            <a:pPr indent="457200" algn="l">
              <a:lnSpc>
                <a:spcPct val="150000"/>
              </a:lnSpc>
              <a:defRPr/>
            </a:pPr>
            <a:r>
              <a:rPr lang="zh-CN" altLang="en-US" sz="1600" dirty="0">
                <a:latin typeface="Times New Roman" pitchFamily="18" charset="0"/>
                <a:ea typeface="黑体" pitchFamily="49" charset="-122"/>
                <a:cs typeface="Times New Roman" pitchFamily="18" charset="0"/>
              </a:rPr>
              <a:t>应用</a:t>
            </a:r>
            <a:r>
              <a:rPr lang="en-US" sz="1600" dirty="0">
                <a:latin typeface="Times New Roman" pitchFamily="18" charset="0"/>
                <a:ea typeface="黑体" pitchFamily="49" charset="-122"/>
                <a:cs typeface="Times New Roman" pitchFamily="18" charset="0"/>
              </a:rPr>
              <a:t>2014</a:t>
            </a:r>
            <a:r>
              <a:rPr lang="zh-CN" altLang="en-US" sz="1600" dirty="0">
                <a:latin typeface="Times New Roman" pitchFamily="18" charset="0"/>
                <a:ea typeface="黑体" pitchFamily="49" charset="-122"/>
                <a:cs typeface="Times New Roman" pitchFamily="18" charset="0"/>
              </a:rPr>
              <a:t>年</a:t>
            </a:r>
            <a:r>
              <a:rPr lang="en-US" sz="1600" dirty="0">
                <a:latin typeface="Times New Roman" pitchFamily="18" charset="0"/>
                <a:ea typeface="黑体" pitchFamily="49" charset="-122"/>
                <a:cs typeface="Times New Roman" pitchFamily="18" charset="0"/>
              </a:rPr>
              <a:t>7</a:t>
            </a:r>
            <a:r>
              <a:rPr lang="zh-CN" altLang="en-US" sz="1600" dirty="0">
                <a:latin typeface="Times New Roman" pitchFamily="18" charset="0"/>
                <a:ea typeface="黑体" pitchFamily="49" charset="-122"/>
                <a:cs typeface="Times New Roman" pitchFamily="18" charset="0"/>
              </a:rPr>
              <a:t>月</a:t>
            </a:r>
            <a:r>
              <a:rPr lang="en-US" sz="1600" dirty="0">
                <a:latin typeface="Times New Roman" pitchFamily="18" charset="0"/>
                <a:ea typeface="黑体" pitchFamily="49" charset="-122"/>
                <a:cs typeface="Times New Roman" pitchFamily="18" charset="0"/>
              </a:rPr>
              <a:t>2</a:t>
            </a:r>
            <a:r>
              <a:rPr lang="zh-CN" altLang="en-US" sz="1600" dirty="0">
                <a:latin typeface="Times New Roman" pitchFamily="18" charset="0"/>
                <a:ea typeface="黑体" pitchFamily="49" charset="-122"/>
                <a:cs typeface="Times New Roman" pitchFamily="18" charset="0"/>
              </a:rPr>
              <a:t>日</a:t>
            </a:r>
            <a:r>
              <a:rPr lang="en-US" sz="1600" dirty="0">
                <a:latin typeface="Times New Roman" pitchFamily="18" charset="0"/>
                <a:ea typeface="黑体" pitchFamily="49" charset="-122"/>
                <a:cs typeface="Times New Roman" pitchFamily="18" charset="0"/>
              </a:rPr>
              <a:t>6</a:t>
            </a:r>
            <a:r>
              <a:rPr lang="zh-CN" altLang="en-US" sz="1600" dirty="0">
                <a:latin typeface="Times New Roman" pitchFamily="18" charset="0"/>
                <a:ea typeface="黑体" pitchFamily="49" charset="-122"/>
                <a:cs typeface="Times New Roman" pitchFamily="18" charset="0"/>
              </a:rPr>
              <a:t>时</a:t>
            </a:r>
            <a:r>
              <a:rPr lang="en-US" sz="1600" dirty="0">
                <a:latin typeface="Times New Roman" pitchFamily="18" charset="0"/>
                <a:ea typeface="黑体" pitchFamily="49" charset="-122"/>
                <a:cs typeface="Times New Roman" pitchFamily="18" charset="0"/>
              </a:rPr>
              <a:t>20</a:t>
            </a:r>
            <a:r>
              <a:rPr lang="zh-CN" altLang="en-US" sz="1600" dirty="0">
                <a:latin typeface="Times New Roman" pitchFamily="18" charset="0"/>
                <a:ea typeface="黑体" pitchFamily="49" charset="-122"/>
                <a:cs typeface="Times New Roman" pitchFamily="18" charset="0"/>
              </a:rPr>
              <a:t>分</a:t>
            </a:r>
            <a:r>
              <a:rPr lang="en-US" sz="1600" dirty="0">
                <a:latin typeface="Times New Roman" pitchFamily="18" charset="0"/>
                <a:ea typeface="黑体" pitchFamily="49" charset="-122"/>
                <a:cs typeface="Times New Roman" pitchFamily="18" charset="0"/>
              </a:rPr>
              <a:t>4</a:t>
            </a:r>
            <a:r>
              <a:rPr lang="zh-CN" altLang="en-US" sz="1600" dirty="0">
                <a:latin typeface="Times New Roman" pitchFamily="18" charset="0"/>
                <a:ea typeface="黑体" pitchFamily="49" charset="-122"/>
                <a:cs typeface="Times New Roman" pitchFamily="18" charset="0"/>
              </a:rPr>
              <a:t>秒过境的</a:t>
            </a:r>
            <a:r>
              <a:rPr lang="en-US" sz="1600" dirty="0">
                <a:latin typeface="Times New Roman" pitchFamily="18" charset="0"/>
                <a:ea typeface="黑体" pitchFamily="49" charset="-122"/>
                <a:cs typeface="Times New Roman" pitchFamily="18" charset="0"/>
              </a:rPr>
              <a:t>RadarSat-2</a:t>
            </a:r>
            <a:r>
              <a:rPr lang="zh-CN" altLang="en-US" sz="1600" dirty="0">
                <a:latin typeface="Times New Roman" pitchFamily="18" charset="0"/>
                <a:ea typeface="黑体" pitchFamily="49" charset="-122"/>
                <a:cs typeface="Times New Roman" pitchFamily="18" charset="0"/>
              </a:rPr>
              <a:t>数据对南海海域进行监测，在监测区域内发现</a:t>
            </a:r>
            <a:r>
              <a:rPr lang="en-US" sz="1600" dirty="0">
                <a:latin typeface="Times New Roman" pitchFamily="18" charset="0"/>
                <a:ea typeface="黑体" pitchFamily="49" charset="-122"/>
                <a:cs typeface="Times New Roman" pitchFamily="18" charset="0"/>
              </a:rPr>
              <a:t>2</a:t>
            </a:r>
            <a:r>
              <a:rPr lang="zh-CN" altLang="en-US" sz="1600" dirty="0">
                <a:latin typeface="Times New Roman" pitchFamily="18" charset="0"/>
                <a:ea typeface="黑体" pitchFamily="49" charset="-122"/>
                <a:cs typeface="Times New Roman" pitchFamily="18" charset="0"/>
              </a:rPr>
              <a:t>处异常。</a:t>
            </a:r>
          </a:p>
          <a:p>
            <a:pPr indent="457200" algn="l">
              <a:lnSpc>
                <a:spcPct val="150000"/>
              </a:lnSpc>
              <a:defRPr/>
            </a:pPr>
            <a:r>
              <a:rPr lang="zh-CN" altLang="en-US" sz="1600" dirty="0">
                <a:latin typeface="Times New Roman" pitchFamily="18" charset="0"/>
                <a:ea typeface="黑体" pitchFamily="49" charset="-122"/>
                <a:cs typeface="Times New Roman" pitchFamily="18" charset="0"/>
              </a:rPr>
              <a:t>油膜带</a:t>
            </a:r>
            <a:r>
              <a:rPr lang="en-US" sz="1600" dirty="0">
                <a:latin typeface="Times New Roman" pitchFamily="18" charset="0"/>
                <a:ea typeface="黑体" pitchFamily="49" charset="-122"/>
                <a:cs typeface="Times New Roman" pitchFamily="18" charset="0"/>
              </a:rPr>
              <a:t>1</a:t>
            </a:r>
            <a:r>
              <a:rPr lang="zh-CN" altLang="en-US" sz="1600" dirty="0">
                <a:latin typeface="Times New Roman" pitchFamily="18" charset="0"/>
                <a:ea typeface="黑体" pitchFamily="49" charset="-122"/>
                <a:cs typeface="Times New Roman" pitchFamily="18" charset="0"/>
              </a:rPr>
              <a:t>位于番禹</a:t>
            </a:r>
            <a:r>
              <a:rPr lang="en-US" sz="1600" dirty="0">
                <a:latin typeface="Times New Roman" pitchFamily="18" charset="0"/>
                <a:ea typeface="黑体" pitchFamily="49" charset="-122"/>
                <a:cs typeface="Times New Roman" pitchFamily="18" charset="0"/>
              </a:rPr>
              <a:t>4-2</a:t>
            </a:r>
            <a:r>
              <a:rPr lang="zh-CN" altLang="en-US" sz="1600" dirty="0">
                <a:latin typeface="Times New Roman" pitchFamily="18" charset="0"/>
                <a:ea typeface="黑体" pitchFamily="49" charset="-122"/>
                <a:cs typeface="Times New Roman" pitchFamily="18" charset="0"/>
              </a:rPr>
              <a:t>平台附近， 面积</a:t>
            </a:r>
            <a:r>
              <a:rPr lang="en-US" sz="1600" dirty="0">
                <a:latin typeface="Times New Roman" pitchFamily="18" charset="0"/>
                <a:ea typeface="黑体" pitchFamily="49" charset="-122"/>
                <a:cs typeface="Times New Roman" pitchFamily="18" charset="0"/>
              </a:rPr>
              <a:t>0.59</a:t>
            </a:r>
            <a:r>
              <a:rPr lang="zh-CN" altLang="en-US" sz="1600" dirty="0">
                <a:latin typeface="Times New Roman" pitchFamily="18" charset="0"/>
                <a:ea typeface="黑体" pitchFamily="49" charset="-122"/>
                <a:cs typeface="Times New Roman" pitchFamily="18" charset="0"/>
              </a:rPr>
              <a:t>平方公里，中心位置</a:t>
            </a:r>
            <a:r>
              <a:rPr lang="en-US" sz="1600" dirty="0">
                <a:latin typeface="Times New Roman" pitchFamily="18" charset="0"/>
                <a:ea typeface="黑体" pitchFamily="49" charset="-122"/>
                <a:cs typeface="Times New Roman" pitchFamily="18" charset="0"/>
              </a:rPr>
              <a:t>114</a:t>
            </a:r>
            <a:r>
              <a:rPr lang="en-US" altLang="zh-CN"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36</a:t>
            </a:r>
            <a:r>
              <a:rPr lang="en-US" altLang="zh-CN"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16</a:t>
            </a:r>
            <a:r>
              <a:rPr lang="en-US" altLang="zh-CN" sz="1600" dirty="0">
                <a:latin typeface="Times New Roman" pitchFamily="18" charset="0"/>
                <a:ea typeface="黑体" pitchFamily="49" charset="-122"/>
                <a:cs typeface="Times New Roman" pitchFamily="18" charset="0"/>
              </a:rPr>
              <a:t>″E</a:t>
            </a:r>
            <a:r>
              <a:rPr lang="zh-CN" altLang="en-US"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20</a:t>
            </a:r>
            <a:r>
              <a:rPr lang="en-US" altLang="zh-CN"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51</a:t>
            </a:r>
            <a:r>
              <a:rPr lang="en-US" altLang="zh-CN"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24</a:t>
            </a:r>
            <a:r>
              <a:rPr lang="en-US" altLang="zh-CN" sz="1600" dirty="0">
                <a:latin typeface="Times New Roman" pitchFamily="18" charset="0"/>
                <a:ea typeface="黑体" pitchFamily="49" charset="-122"/>
                <a:cs typeface="Times New Roman" pitchFamily="18" charset="0"/>
              </a:rPr>
              <a:t>″N</a:t>
            </a:r>
            <a:r>
              <a:rPr lang="zh-CN" altLang="en-US" sz="1600" dirty="0">
                <a:latin typeface="Times New Roman" pitchFamily="18" charset="0"/>
                <a:ea typeface="黑体" pitchFamily="49" charset="-122"/>
                <a:cs typeface="Times New Roman" pitchFamily="18" charset="0"/>
              </a:rPr>
              <a:t>；油膜带</a:t>
            </a:r>
            <a:r>
              <a:rPr lang="en-US" sz="1600" dirty="0">
                <a:latin typeface="Times New Roman" pitchFamily="18" charset="0"/>
                <a:ea typeface="黑体" pitchFamily="49" charset="-122"/>
                <a:cs typeface="Times New Roman" pitchFamily="18" charset="0"/>
              </a:rPr>
              <a:t>2</a:t>
            </a:r>
            <a:r>
              <a:rPr lang="zh-CN" altLang="en-US" sz="1600" dirty="0">
                <a:latin typeface="Times New Roman" pitchFamily="18" charset="0"/>
                <a:ea typeface="黑体" pitchFamily="49" charset="-122"/>
                <a:cs typeface="Times New Roman" pitchFamily="18" charset="0"/>
              </a:rPr>
              <a:t>位于番禹</a:t>
            </a:r>
            <a:r>
              <a:rPr lang="en-US" sz="1600" dirty="0">
                <a:latin typeface="Times New Roman" pitchFamily="18" charset="0"/>
                <a:ea typeface="黑体" pitchFamily="49" charset="-122"/>
                <a:cs typeface="Times New Roman" pitchFamily="18" charset="0"/>
              </a:rPr>
              <a:t>5-1</a:t>
            </a:r>
            <a:r>
              <a:rPr lang="zh-CN" altLang="en-US" sz="1600" dirty="0">
                <a:latin typeface="Times New Roman" pitchFamily="18" charset="0"/>
                <a:ea typeface="黑体" pitchFamily="49" charset="-122"/>
                <a:cs typeface="Times New Roman" pitchFamily="18" charset="0"/>
              </a:rPr>
              <a:t>平台附近，面积</a:t>
            </a:r>
            <a:r>
              <a:rPr lang="en-US" sz="1600" dirty="0">
                <a:latin typeface="Times New Roman" pitchFamily="18" charset="0"/>
                <a:ea typeface="黑体" pitchFamily="49" charset="-122"/>
                <a:cs typeface="Times New Roman" pitchFamily="18" charset="0"/>
              </a:rPr>
              <a:t>0.56</a:t>
            </a:r>
            <a:r>
              <a:rPr lang="zh-CN" altLang="en-US" sz="1600" dirty="0">
                <a:latin typeface="Times New Roman" pitchFamily="18" charset="0"/>
                <a:ea typeface="黑体" pitchFamily="49" charset="-122"/>
                <a:cs typeface="Times New Roman" pitchFamily="18" charset="0"/>
              </a:rPr>
              <a:t>平方公里，中心点位置为</a:t>
            </a:r>
            <a:r>
              <a:rPr lang="en-US" sz="1600" dirty="0">
                <a:latin typeface="Times New Roman" pitchFamily="18" charset="0"/>
                <a:ea typeface="黑体" pitchFamily="49" charset="-122"/>
                <a:cs typeface="Times New Roman" pitchFamily="18" charset="0"/>
              </a:rPr>
              <a:t>114</a:t>
            </a:r>
            <a:r>
              <a:rPr lang="en-US" altLang="zh-CN"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48</a:t>
            </a:r>
            <a:r>
              <a:rPr lang="en-US" altLang="zh-CN"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8</a:t>
            </a:r>
            <a:r>
              <a:rPr lang="en-US" altLang="zh-CN" sz="1600" dirty="0">
                <a:latin typeface="Times New Roman" pitchFamily="18" charset="0"/>
                <a:ea typeface="黑体" pitchFamily="49" charset="-122"/>
                <a:cs typeface="Times New Roman" pitchFamily="18" charset="0"/>
              </a:rPr>
              <a:t>″E</a:t>
            </a:r>
            <a:r>
              <a:rPr lang="zh-CN" altLang="en-US"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20</a:t>
            </a:r>
            <a:r>
              <a:rPr lang="en-US" altLang="zh-CN"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51</a:t>
            </a:r>
            <a:r>
              <a:rPr lang="en-US" altLang="zh-CN" sz="1600" dirty="0">
                <a:latin typeface="Times New Roman" pitchFamily="18" charset="0"/>
                <a:ea typeface="黑体" pitchFamily="49" charset="-122"/>
                <a:cs typeface="Times New Roman" pitchFamily="18" charset="0"/>
              </a:rPr>
              <a:t>′</a:t>
            </a:r>
            <a:r>
              <a:rPr lang="en-US" sz="1600" dirty="0">
                <a:latin typeface="Times New Roman" pitchFamily="18" charset="0"/>
                <a:ea typeface="黑体" pitchFamily="49" charset="-122"/>
                <a:cs typeface="Times New Roman" pitchFamily="18" charset="0"/>
              </a:rPr>
              <a:t>8</a:t>
            </a:r>
            <a:r>
              <a:rPr lang="en-US" altLang="zh-CN" sz="1600" dirty="0">
                <a:latin typeface="Times New Roman" pitchFamily="18" charset="0"/>
                <a:ea typeface="黑体" pitchFamily="49" charset="-122"/>
                <a:cs typeface="Times New Roman" pitchFamily="18" charset="0"/>
              </a:rPr>
              <a:t>″N</a:t>
            </a:r>
            <a:r>
              <a:rPr lang="zh-CN" altLang="en-US" sz="1600" dirty="0">
                <a:latin typeface="Times New Roman" pitchFamily="18" charset="0"/>
                <a:ea typeface="黑体" pitchFamily="49" charset="-122"/>
                <a:cs typeface="Times New Roman" pitchFamily="18" charset="0"/>
              </a:rPr>
              <a:t>。经判断，上述两处平台附近油膜扩散程度较高，可能为排污，等级轻微。</a:t>
            </a:r>
          </a:p>
          <a:p>
            <a:pPr marL="342900" indent="457200" algn="l">
              <a:lnSpc>
                <a:spcPct val="150000"/>
              </a:lnSpc>
              <a:defRPr/>
            </a:pPr>
            <a:endParaRPr lang="zh-CN" altLang="en-US" dirty="0"/>
          </a:p>
        </p:txBody>
      </p:sp>
      <p:pic>
        <p:nvPicPr>
          <p:cNvPr id="22" name="图片 2"/>
          <p:cNvPicPr>
            <a:picLocks noChangeAspect="1" noChangeArrowheads="1"/>
          </p:cNvPicPr>
          <p:nvPr/>
        </p:nvPicPr>
        <p:blipFill>
          <a:blip r:embed="rId4" cstate="print"/>
          <a:srcRect/>
          <a:stretch>
            <a:fillRect/>
          </a:stretch>
        </p:blipFill>
        <p:spPr bwMode="auto">
          <a:xfrm>
            <a:off x="5071086" y="1859082"/>
            <a:ext cx="3430004" cy="4356000"/>
          </a:xfrm>
          <a:prstGeom prst="rect">
            <a:avLst/>
          </a:prstGeom>
          <a:noFill/>
          <a:ln w="9525">
            <a:noFill/>
            <a:miter lim="800000"/>
            <a:headEnd/>
            <a:tailEnd/>
          </a:ln>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830997"/>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a:p>
            <a:r>
              <a:rPr lang="zh-CN" altLang="en-US" sz="1600" b="1" dirty="0" smtClean="0">
                <a:solidFill>
                  <a:srgbClr val="0000FF"/>
                </a:solidFill>
                <a:latin typeface="黑体" panose="02010609060101010101" pitchFamily="49" charset="-122"/>
                <a:ea typeface="黑体" panose="02010609060101010101" pitchFamily="49" charset="-122"/>
              </a:rPr>
              <a:t>溢油遥感监测典型案例五：</a:t>
            </a:r>
            <a:endParaRPr lang="en-US" altLang="zh-CN" sz="1600" dirty="0" smtClean="0">
              <a:solidFill>
                <a:srgbClr val="0000FF"/>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bwMode="auto">
          <a:xfrm>
            <a:off x="428596" y="2362200"/>
            <a:ext cx="3214710" cy="3781444"/>
          </a:xfrm>
          <a:prstGeom prst="rect">
            <a:avLst/>
          </a:prstGeom>
          <a:noFill/>
          <a:ln w="9525" cap="flat" cmpd="sng" algn="ctr">
            <a:noFill/>
            <a:prstDash val="solid"/>
            <a:round/>
            <a:headEnd type="none" w="med" len="med"/>
            <a:tailEnd type="none" w="med" len="med"/>
          </a:ln>
          <a:effectLst/>
        </p:spPr>
        <p:txBody>
          <a:bodyPr/>
          <a:lstStyle/>
          <a:p>
            <a:pPr indent="457200">
              <a:lnSpc>
                <a:spcPct val="150000"/>
              </a:lnSpc>
              <a:defRPr/>
            </a:pPr>
            <a:r>
              <a:rPr lang="zh-CN" altLang="en-US" sz="1600" dirty="0" smtClean="0"/>
              <a:t> </a:t>
            </a:r>
            <a:r>
              <a:rPr lang="zh-CN" altLang="en-US" sz="1600" dirty="0" smtClean="0">
                <a:latin typeface="Times New Roman" pitchFamily="18" charset="0"/>
                <a:ea typeface="黑体" pitchFamily="49" charset="-122"/>
                <a:cs typeface="Times New Roman" pitchFamily="18" charset="0"/>
              </a:rPr>
              <a:t>应用</a:t>
            </a:r>
            <a:r>
              <a:rPr lang="en-US" altLang="zh-CN" sz="1600" dirty="0" smtClean="0">
                <a:latin typeface="Times New Roman" pitchFamily="18" charset="0"/>
                <a:ea typeface="黑体" pitchFamily="49" charset="-122"/>
                <a:cs typeface="Times New Roman" pitchFamily="18" charset="0"/>
              </a:rPr>
              <a:t>2015</a:t>
            </a:r>
            <a:r>
              <a:rPr lang="zh-CN" altLang="en-US" sz="1600" dirty="0" smtClean="0">
                <a:latin typeface="Times New Roman" pitchFamily="18" charset="0"/>
                <a:ea typeface="黑体" pitchFamily="49" charset="-122"/>
                <a:cs typeface="Times New Roman" pitchFamily="18" charset="0"/>
              </a:rPr>
              <a:t>年</a:t>
            </a:r>
            <a:r>
              <a:rPr lang="en-US" altLang="zh-CN" sz="1600" dirty="0" smtClean="0">
                <a:latin typeface="Times New Roman" pitchFamily="18" charset="0"/>
                <a:ea typeface="黑体" pitchFamily="49" charset="-122"/>
                <a:cs typeface="Times New Roman" pitchFamily="18" charset="0"/>
              </a:rPr>
              <a:t>5</a:t>
            </a:r>
            <a:r>
              <a:rPr lang="zh-CN" altLang="en-US" sz="1600" dirty="0" smtClean="0">
                <a:latin typeface="Times New Roman" pitchFamily="18" charset="0"/>
                <a:ea typeface="黑体" pitchFamily="49" charset="-122"/>
                <a:cs typeface="Times New Roman" pitchFamily="18" charset="0"/>
              </a:rPr>
              <a:t>月</a:t>
            </a:r>
            <a:r>
              <a:rPr lang="en-US" altLang="zh-CN" sz="1600" dirty="0" smtClean="0">
                <a:latin typeface="Times New Roman" pitchFamily="18" charset="0"/>
                <a:ea typeface="黑体" pitchFamily="49" charset="-122"/>
                <a:cs typeface="Times New Roman" pitchFamily="18" charset="0"/>
              </a:rPr>
              <a:t>14</a:t>
            </a:r>
            <a:r>
              <a:rPr lang="zh-CN" altLang="en-US" sz="1600" dirty="0" smtClean="0">
                <a:latin typeface="Times New Roman" pitchFamily="18" charset="0"/>
                <a:ea typeface="黑体" pitchFamily="49" charset="-122"/>
                <a:cs typeface="Times New Roman" pitchFamily="18" charset="0"/>
              </a:rPr>
              <a:t>日</a:t>
            </a:r>
            <a:r>
              <a:rPr lang="en-US" altLang="zh-CN" sz="1600" dirty="0" smtClean="0">
                <a:latin typeface="Times New Roman" pitchFamily="18" charset="0"/>
                <a:ea typeface="黑体" pitchFamily="49" charset="-122"/>
                <a:cs typeface="Times New Roman" pitchFamily="18" charset="0"/>
              </a:rPr>
              <a:t>18</a:t>
            </a:r>
            <a:r>
              <a:rPr lang="zh-CN" altLang="en-US" sz="1600" dirty="0" smtClean="0">
                <a:latin typeface="Times New Roman" pitchFamily="18" charset="0"/>
                <a:ea typeface="黑体" pitchFamily="49" charset="-122"/>
                <a:cs typeface="Times New Roman" pitchFamily="18" charset="0"/>
              </a:rPr>
              <a:t>时</a:t>
            </a:r>
            <a:r>
              <a:rPr lang="en-US" altLang="zh-CN" sz="1600" dirty="0" smtClean="0">
                <a:latin typeface="Times New Roman" pitchFamily="18" charset="0"/>
                <a:ea typeface="黑体" pitchFamily="49" charset="-122"/>
                <a:cs typeface="Times New Roman" pitchFamily="18" charset="0"/>
              </a:rPr>
              <a:t>50</a:t>
            </a:r>
            <a:r>
              <a:rPr lang="zh-CN" altLang="en-US" sz="1600" dirty="0" smtClean="0">
                <a:latin typeface="Times New Roman" pitchFamily="18" charset="0"/>
                <a:ea typeface="黑体" pitchFamily="49" charset="-122"/>
                <a:cs typeface="Times New Roman" pitchFamily="18" charset="0"/>
              </a:rPr>
              <a:t>分</a:t>
            </a:r>
            <a:r>
              <a:rPr lang="en-US" altLang="zh-CN" sz="1600" dirty="0" smtClean="0">
                <a:latin typeface="Times New Roman" pitchFamily="18" charset="0"/>
                <a:ea typeface="黑体" pitchFamily="49" charset="-122"/>
                <a:cs typeface="Times New Roman" pitchFamily="18" charset="0"/>
              </a:rPr>
              <a:t>44</a:t>
            </a:r>
            <a:r>
              <a:rPr lang="zh-CN" altLang="en-US" sz="1600" dirty="0" smtClean="0">
                <a:latin typeface="Times New Roman" pitchFamily="18" charset="0"/>
                <a:ea typeface="黑体" pitchFamily="49" charset="-122"/>
                <a:cs typeface="Times New Roman" pitchFamily="18" charset="0"/>
              </a:rPr>
              <a:t>秒过境的</a:t>
            </a:r>
            <a:r>
              <a:rPr lang="en-US" altLang="zh-CN" sz="1600" dirty="0" smtClean="0">
                <a:latin typeface="Times New Roman" pitchFamily="18" charset="0"/>
                <a:ea typeface="黑体" pitchFamily="49" charset="-122"/>
                <a:cs typeface="Times New Roman" pitchFamily="18" charset="0"/>
              </a:rPr>
              <a:t>RadarSat-2</a:t>
            </a:r>
            <a:r>
              <a:rPr lang="zh-CN" altLang="en-US" sz="1600" dirty="0" smtClean="0">
                <a:latin typeface="Times New Roman" pitchFamily="18" charset="0"/>
                <a:ea typeface="黑体" pitchFamily="49" charset="-122"/>
                <a:cs typeface="Times New Roman" pitchFamily="18" charset="0"/>
              </a:rPr>
              <a:t>数据对南海海域进行监测，在监测区域内发现</a:t>
            </a:r>
            <a:r>
              <a:rPr lang="en-US" altLang="zh-CN" sz="1600" dirty="0" smtClean="0">
                <a:latin typeface="Times New Roman" pitchFamily="18" charset="0"/>
                <a:ea typeface="黑体" pitchFamily="49" charset="-122"/>
                <a:cs typeface="Times New Roman" pitchFamily="18" charset="0"/>
              </a:rPr>
              <a:t>1</a:t>
            </a:r>
            <a:r>
              <a:rPr lang="zh-CN" altLang="en-US" sz="1600" dirty="0" smtClean="0">
                <a:latin typeface="Times New Roman" pitchFamily="18" charset="0"/>
                <a:ea typeface="黑体" pitchFamily="49" charset="-122"/>
                <a:cs typeface="Times New Roman" pitchFamily="18" charset="0"/>
              </a:rPr>
              <a:t>处异常。</a:t>
            </a:r>
          </a:p>
          <a:p>
            <a:pPr indent="457200">
              <a:lnSpc>
                <a:spcPct val="150000"/>
              </a:lnSpc>
              <a:defRPr/>
            </a:pPr>
            <a:r>
              <a:rPr lang="zh-CN" altLang="en-US" sz="1600" dirty="0" smtClean="0">
                <a:latin typeface="Times New Roman" pitchFamily="18" charset="0"/>
                <a:ea typeface="黑体" pitchFamily="49" charset="-122"/>
                <a:cs typeface="Times New Roman" pitchFamily="18" charset="0"/>
              </a:rPr>
              <a:t>油</a:t>
            </a:r>
            <a:r>
              <a:rPr lang="zh-CN" altLang="en-US" sz="1600" dirty="0" smtClean="0">
                <a:latin typeface="Times New Roman" pitchFamily="18" charset="0"/>
                <a:ea typeface="黑体" pitchFamily="49" charset="-122"/>
                <a:cs typeface="Times New Roman" pitchFamily="18" charset="0"/>
              </a:rPr>
              <a:t>膜</a:t>
            </a:r>
            <a:r>
              <a:rPr lang="zh-CN" altLang="en-US" sz="1600" dirty="0" smtClean="0">
                <a:latin typeface="Times New Roman" pitchFamily="18" charset="0"/>
                <a:ea typeface="黑体" pitchFamily="49" charset="-122"/>
                <a:cs typeface="Times New Roman" pitchFamily="18" charset="0"/>
              </a:rPr>
              <a:t>区位于</a:t>
            </a:r>
            <a:r>
              <a:rPr lang="zh-CN" altLang="en-US" sz="1600" dirty="0" smtClean="0">
                <a:latin typeface="Times New Roman" pitchFamily="18" charset="0"/>
                <a:ea typeface="黑体" pitchFamily="49" charset="-122"/>
                <a:cs typeface="Times New Roman" pitchFamily="18" charset="0"/>
              </a:rPr>
              <a:t>涠洲</a:t>
            </a:r>
            <a:r>
              <a:rPr lang="en-US" altLang="zh-CN" sz="1600" dirty="0" smtClean="0">
                <a:latin typeface="Times New Roman" pitchFamily="18" charset="0"/>
                <a:ea typeface="黑体" pitchFamily="49" charset="-122"/>
                <a:cs typeface="Times New Roman" pitchFamily="18" charset="0"/>
              </a:rPr>
              <a:t>12-1A</a:t>
            </a:r>
            <a:r>
              <a:rPr lang="zh-CN" altLang="en-US" sz="1600" dirty="0" smtClean="0">
                <a:latin typeface="Times New Roman" pitchFamily="18" charset="0"/>
                <a:ea typeface="黑体" pitchFamily="49" charset="-122"/>
                <a:cs typeface="Times New Roman" pitchFamily="18" charset="0"/>
              </a:rPr>
              <a:t>平台附近，断续弯曲条带状，扩散程度高</a:t>
            </a:r>
            <a:r>
              <a:rPr lang="zh-CN" altLang="en-US" sz="1600" dirty="0" smtClean="0">
                <a:latin typeface="Times New Roman" pitchFamily="18" charset="0"/>
                <a:ea typeface="黑体" pitchFamily="49" charset="-122"/>
                <a:cs typeface="Times New Roman" pitchFamily="18" charset="0"/>
              </a:rPr>
              <a:t>。中心位置为</a:t>
            </a:r>
            <a:r>
              <a:rPr lang="en-US" altLang="zh-CN" sz="1600" dirty="0" smtClean="0">
                <a:latin typeface="Times New Roman" pitchFamily="18" charset="0"/>
                <a:ea typeface="黑体" pitchFamily="49" charset="-122"/>
                <a:cs typeface="Times New Roman" pitchFamily="18" charset="0"/>
              </a:rPr>
              <a:t>108°52′50</a:t>
            </a:r>
            <a:r>
              <a:rPr lang="en-US" altLang="zh-CN" sz="1600" dirty="0" smtClean="0">
                <a:latin typeface="Times New Roman" pitchFamily="18" charset="0"/>
                <a:ea typeface="黑体" pitchFamily="49" charset="-122"/>
                <a:cs typeface="Times New Roman" pitchFamily="18" charset="0"/>
              </a:rPr>
              <a:t>″ </a:t>
            </a:r>
            <a:r>
              <a:rPr lang="en-US" altLang="zh-CN" sz="1600" dirty="0" smtClean="0">
                <a:latin typeface="Times New Roman" pitchFamily="18" charset="0"/>
                <a:ea typeface="黑体" pitchFamily="49" charset="-122"/>
                <a:cs typeface="Times New Roman" pitchFamily="18" charset="0"/>
              </a:rPr>
              <a:t>E</a:t>
            </a:r>
            <a:r>
              <a:rPr lang="zh-CN" altLang="en-US" sz="1600" dirty="0" smtClean="0">
                <a:latin typeface="Times New Roman" pitchFamily="18" charset="0"/>
                <a:ea typeface="黑体" pitchFamily="49" charset="-122"/>
                <a:cs typeface="Times New Roman" pitchFamily="18" charset="0"/>
              </a:rPr>
              <a:t>、 </a:t>
            </a:r>
            <a:r>
              <a:rPr lang="en-US" altLang="zh-CN" sz="1600" dirty="0" smtClean="0">
                <a:latin typeface="Times New Roman" pitchFamily="18" charset="0"/>
                <a:ea typeface="黑体" pitchFamily="49" charset="-122"/>
                <a:cs typeface="Times New Roman" pitchFamily="18" charset="0"/>
              </a:rPr>
              <a:t>20°51′28″N</a:t>
            </a:r>
            <a:r>
              <a:rPr lang="zh-CN" altLang="en-US" sz="1600" dirty="0" smtClean="0">
                <a:latin typeface="Times New Roman" pitchFamily="18" charset="0"/>
                <a:ea typeface="黑体" pitchFamily="49" charset="-122"/>
                <a:cs typeface="Times New Roman" pitchFamily="18" charset="0"/>
              </a:rPr>
              <a:t>，面积</a:t>
            </a:r>
            <a:r>
              <a:rPr lang="en-US" altLang="zh-CN" sz="1600" dirty="0" smtClean="0">
                <a:latin typeface="Times New Roman" pitchFamily="18" charset="0"/>
                <a:ea typeface="黑体" pitchFamily="49" charset="-122"/>
                <a:cs typeface="Times New Roman" pitchFamily="18" charset="0"/>
              </a:rPr>
              <a:t>0.9</a:t>
            </a:r>
            <a:r>
              <a:rPr lang="zh-CN" altLang="en-US" sz="1600" dirty="0" smtClean="0">
                <a:latin typeface="Times New Roman" pitchFamily="18" charset="0"/>
                <a:ea typeface="黑体" pitchFamily="49" charset="-122"/>
                <a:cs typeface="Times New Roman" pitchFamily="18" charset="0"/>
              </a:rPr>
              <a:t>平方公里。</a:t>
            </a:r>
            <a:endParaRPr lang="zh-CN" altLang="en-US" dirty="0">
              <a:latin typeface="Times New Roman" pitchFamily="18" charset="0"/>
              <a:ea typeface="黑体" pitchFamily="49" charset="-122"/>
              <a:cs typeface="Times New Roman" pitchFamily="18" charset="0"/>
            </a:endParaRPr>
          </a:p>
        </p:txBody>
      </p:sp>
      <p:pic>
        <p:nvPicPr>
          <p:cNvPr id="21" name="图片 20"/>
          <p:cNvPicPr/>
          <p:nvPr/>
        </p:nvPicPr>
        <p:blipFill>
          <a:blip r:embed="rId4" cstate="print"/>
          <a:srcRect t="5382"/>
          <a:stretch>
            <a:fillRect/>
          </a:stretch>
        </p:blipFill>
        <p:spPr>
          <a:xfrm>
            <a:off x="3726846" y="1857364"/>
            <a:ext cx="5274310" cy="4320000"/>
          </a:xfrm>
          <a:prstGeom prst="rect">
            <a:avLst/>
          </a:prstGeom>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584775"/>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二</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华南沿海赤潮遥感监测方法研究 </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051" name="Rectangle 3"/>
          <p:cNvSpPr>
            <a:spLocks noChangeAspect="1" noChangeArrowheads="1"/>
          </p:cNvSpPr>
          <p:nvPr/>
        </p:nvSpPr>
        <p:spPr bwMode="auto">
          <a:xfrm>
            <a:off x="432000" y="2928934"/>
            <a:ext cx="4140000" cy="21982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39200" fontAlgn="base">
              <a:lnSpc>
                <a:spcPct val="120000"/>
              </a:lnSpc>
              <a:spcBef>
                <a:spcPts val="600"/>
              </a:spcBef>
              <a:spcAft>
                <a:spcPct val="0"/>
              </a:spcAft>
            </a:pPr>
            <a:r>
              <a:rPr kumimoji="0" lang="zh-CN" sz="1600" b="0" i="0" u="none" strike="noStrike" cap="none" normalizeH="0" baseline="0" dirty="0" smtClean="0">
                <a:ln>
                  <a:noFill/>
                </a:ln>
                <a:solidFill>
                  <a:srgbClr val="000000"/>
                </a:solidFill>
                <a:effectLst/>
                <a:latin typeface="黑体" pitchFamily="49" charset="-122"/>
                <a:ea typeface="黑体" pitchFamily="49" charset="-122"/>
                <a:cs typeface="Calibri" pitchFamily="34" charset="0"/>
              </a:rPr>
              <a:t>用</a:t>
            </a:r>
            <a:r>
              <a:rPr lang="en-US" altLang="zh-CN" sz="1600" dirty="0" smtClean="0">
                <a:solidFill>
                  <a:srgbClr val="000000"/>
                </a:solidFill>
                <a:latin typeface="黑体" pitchFamily="49" charset="-122"/>
                <a:ea typeface="黑体" pitchFamily="49" charset="-122"/>
                <a:cs typeface="Calibri" pitchFamily="34" charset="0"/>
              </a:rPr>
              <a:t>MODIS</a:t>
            </a:r>
            <a:r>
              <a:rPr lang="zh-CN" altLang="en-US" sz="1600" dirty="0" smtClean="0">
                <a:solidFill>
                  <a:srgbClr val="000000"/>
                </a:solidFill>
                <a:latin typeface="黑体" pitchFamily="49" charset="-122"/>
                <a:ea typeface="黑体" pitchFamily="49" charset="-122"/>
                <a:cs typeface="Calibri" pitchFamily="34" charset="0"/>
              </a:rPr>
              <a:t>等</a:t>
            </a:r>
            <a:r>
              <a:rPr kumimoji="0" lang="zh-CN" sz="1600" b="0" i="0" u="none" strike="noStrike" cap="none" normalizeH="0" baseline="0" dirty="0" smtClean="0">
                <a:ln>
                  <a:noFill/>
                </a:ln>
                <a:solidFill>
                  <a:srgbClr val="000000"/>
                </a:solidFill>
                <a:effectLst/>
                <a:latin typeface="黑体" pitchFamily="49" charset="-122"/>
                <a:ea typeface="黑体" pitchFamily="49" charset="-122"/>
                <a:cs typeface="Calibri" pitchFamily="34" charset="0"/>
              </a:rPr>
              <a:t>遥感数据，</a:t>
            </a: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cs typeface="Calibri" pitchFamily="34" charset="0"/>
              </a:rPr>
              <a:t>开展光学卫星遥感数据参数反演技术研究。</a:t>
            </a:r>
            <a:endParaRPr kumimoji="0" lang="en-US" altLang="zh-CN" sz="1600" b="0" i="0" u="none" strike="noStrike" cap="none" normalizeH="0" baseline="0" dirty="0" smtClean="0">
              <a:ln>
                <a:noFill/>
              </a:ln>
              <a:solidFill>
                <a:srgbClr val="000000"/>
              </a:solidFill>
              <a:effectLst/>
              <a:latin typeface="黑体" pitchFamily="49" charset="-122"/>
              <a:ea typeface="黑体" pitchFamily="49" charset="-122"/>
              <a:cs typeface="Calibri" pitchFamily="34" charset="0"/>
            </a:endParaRPr>
          </a:p>
          <a:p>
            <a:pPr lvl="0" indent="439200" fontAlgn="base">
              <a:lnSpc>
                <a:spcPct val="120000"/>
              </a:lnSpc>
              <a:spcBef>
                <a:spcPts val="600"/>
              </a:spcBef>
              <a:spcAft>
                <a:spcPct val="0"/>
              </a:spcAft>
            </a:pP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cs typeface="Calibri" pitchFamily="34" charset="0"/>
              </a:rPr>
              <a:t>赤潮生物主要是浮游藻类（如甲藻类、硅藻类、鞭毛藻类、夜光藻类等）的细胞壁含叶绿素和类胡萝卜素等，赤潮反射光谱与背景海水不一样的，这是从遥感图像上判断是否赤潮的根据。</a:t>
            </a:r>
            <a:endPar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23" name="图片 22"/>
          <p:cNvPicPr>
            <a:picLocks noChangeAspect="1"/>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4572000" y="1857364"/>
            <a:ext cx="3448162" cy="4357718"/>
          </a:xfrm>
          <a:prstGeom prst="rect">
            <a:avLst/>
          </a:prstGeom>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584775"/>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二</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华南沿海赤潮遥感监测方法研究 </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4"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49" name="Object 1"/>
          <p:cNvGraphicFramePr>
            <a:graphicFrameLocks noChangeAspect="1"/>
          </p:cNvGraphicFramePr>
          <p:nvPr/>
        </p:nvGraphicFramePr>
        <p:xfrm>
          <a:off x="1357290" y="1928813"/>
          <a:ext cx="6478587" cy="3946525"/>
        </p:xfrm>
        <a:graphic>
          <a:graphicData uri="http://schemas.openxmlformats.org/presentationml/2006/ole">
            <p:oleObj spid="_x0000_s49154" name="Visio" r:id="rId5" imgW="5986834" imgH="3646817" progId="Visio.Drawing.11">
              <p:embed/>
            </p:oleObj>
          </a:graphicData>
        </a:graphic>
      </p:graphicFrame>
      <p:sp>
        <p:nvSpPr>
          <p:cNvPr id="22" name="Rectangle 5"/>
          <p:cNvSpPr>
            <a:spLocks noChangeArrowheads="1"/>
          </p:cNvSpPr>
          <p:nvPr/>
        </p:nvSpPr>
        <p:spPr bwMode="auto">
          <a:xfrm>
            <a:off x="3478658" y="5836120"/>
            <a:ext cx="2428892" cy="428628"/>
          </a:xfrm>
          <a:prstGeom prst="rect">
            <a:avLst/>
          </a:prstGeom>
          <a:noFill/>
          <a:ln w="9525" algn="ctr">
            <a:noFill/>
            <a:miter lim="800000"/>
            <a:headEnd/>
            <a:tailEnd/>
          </a:ln>
        </p:spPr>
        <p:txBody>
          <a:bodyPr vert="horz" wrap="none" anchor="ctr"/>
          <a:lstStyle/>
          <a:p>
            <a:pPr marL="342900" indent="-342900" algn="ctr">
              <a:lnSpc>
                <a:spcPct val="100000"/>
              </a:lnSpc>
              <a:spcBef>
                <a:spcPct val="0"/>
              </a:spcBef>
              <a:buClr>
                <a:schemeClr val="tx2"/>
              </a:buClr>
              <a:buFontTx/>
              <a:buNone/>
            </a:pPr>
            <a:r>
              <a:rPr lang="zh-CN" altLang="en-US" sz="1400" b="1" dirty="0" smtClean="0">
                <a:solidFill>
                  <a:srgbClr val="0000FF"/>
                </a:solidFill>
              </a:rPr>
              <a:t>叶绿素</a:t>
            </a:r>
            <a:r>
              <a:rPr lang="en-US" altLang="zh-CN" sz="1400" b="1" dirty="0" smtClean="0">
                <a:solidFill>
                  <a:srgbClr val="0000FF"/>
                </a:solidFill>
              </a:rPr>
              <a:t>a</a:t>
            </a:r>
            <a:r>
              <a:rPr lang="zh-CN" altLang="en-US" sz="1400" b="1" dirty="0" smtClean="0">
                <a:solidFill>
                  <a:srgbClr val="0000FF"/>
                </a:solidFill>
              </a:rPr>
              <a:t>浓度产品反演流程</a:t>
            </a:r>
            <a:endParaRPr kumimoji="0" lang="zh-CN" altLang="en-US" sz="1400" b="1" dirty="0">
              <a:solidFill>
                <a:srgbClr val="0000FF"/>
              </a:solidFill>
            </a:endParaRPr>
          </a:p>
        </p:txBody>
      </p:sp>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584775"/>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二</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华南沿海赤潮遥感监测方法研究 </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3"/>
          <p:cNvSpPr>
            <a:spLocks noChangeArrowheads="1"/>
          </p:cNvSpPr>
          <p:nvPr/>
        </p:nvSpPr>
        <p:spPr bwMode="auto">
          <a:xfrm>
            <a:off x="4572000" y="2357430"/>
            <a:ext cx="4429156" cy="1285884"/>
          </a:xfrm>
          <a:prstGeom prst="rect">
            <a:avLst/>
          </a:prstGeom>
          <a:noFill/>
          <a:ln w="19050">
            <a:noFill/>
            <a:miter lim="800000"/>
            <a:headEnd/>
            <a:tailEnd/>
          </a:ln>
        </p:spPr>
        <p:txBody>
          <a:bodyPr lIns="91431" tIns="45714" rIns="91431" bIns="45714"/>
          <a:lstStyle/>
          <a:p>
            <a:pPr marL="438150" indent="-457200" algn="just">
              <a:spcBef>
                <a:spcPts val="800"/>
              </a:spcBef>
              <a:buClrTx/>
              <a:buFont typeface="Wingdings" pitchFamily="2" charset="2"/>
              <a:buChar char="u"/>
              <a:defRPr/>
            </a:pPr>
            <a:r>
              <a:rPr lang="zh-CN" altLang="en-US" sz="1600" dirty="0" smtClean="0">
                <a:solidFill>
                  <a:srgbClr val="0000FF"/>
                </a:solidFill>
                <a:latin typeface="黑体" pitchFamily="49" charset="-122"/>
                <a:ea typeface="黑体" pitchFamily="49" charset="-122"/>
              </a:rPr>
              <a:t>杨超宇利用</a:t>
            </a:r>
            <a:r>
              <a:rPr lang="zh-CN" altLang="en-US" sz="1600" dirty="0">
                <a:solidFill>
                  <a:srgbClr val="0000FF"/>
                </a:solidFill>
                <a:latin typeface="黑体" pitchFamily="49" charset="-122"/>
                <a:ea typeface="黑体" pitchFamily="49" charset="-122"/>
              </a:rPr>
              <a:t>了</a:t>
            </a:r>
            <a:r>
              <a:rPr lang="en-US" altLang="zh-CN" sz="1600" dirty="0" err="1">
                <a:solidFill>
                  <a:srgbClr val="0000FF"/>
                </a:solidFill>
                <a:latin typeface="黑体" pitchFamily="49" charset="-122"/>
                <a:ea typeface="黑体" pitchFamily="49" charset="-122"/>
              </a:rPr>
              <a:t>Babin</a:t>
            </a:r>
            <a:r>
              <a:rPr lang="zh-CN" altLang="en-US" sz="1600" dirty="0">
                <a:solidFill>
                  <a:srgbClr val="0000FF"/>
                </a:solidFill>
                <a:latin typeface="黑体" pitchFamily="49" charset="-122"/>
                <a:ea typeface="黑体" pitchFamily="49" charset="-122"/>
              </a:rPr>
              <a:t>等开发的生物光学模型，通过</a:t>
            </a:r>
            <a:r>
              <a:rPr lang="en-US" altLang="zh-CN" sz="1600" dirty="0">
                <a:solidFill>
                  <a:srgbClr val="0000FF"/>
                </a:solidFill>
                <a:latin typeface="黑体" pitchFamily="49" charset="-122"/>
                <a:ea typeface="黑体" pitchFamily="49" charset="-122"/>
              </a:rPr>
              <a:t>MODIS</a:t>
            </a:r>
            <a:r>
              <a:rPr lang="zh-CN" altLang="en-US" sz="1600" dirty="0">
                <a:solidFill>
                  <a:srgbClr val="0000FF"/>
                </a:solidFill>
                <a:latin typeface="黑体" pitchFamily="49" charset="-122"/>
                <a:ea typeface="黑体" pitchFamily="49" charset="-122"/>
              </a:rPr>
              <a:t>数据提取叶绿素浓度，反演了</a:t>
            </a:r>
            <a:r>
              <a:rPr lang="en-US" altLang="zh-CN" sz="1600" dirty="0">
                <a:solidFill>
                  <a:srgbClr val="0000FF"/>
                </a:solidFill>
                <a:latin typeface="黑体" pitchFamily="49" charset="-122"/>
                <a:ea typeface="黑体" pitchFamily="49" charset="-122"/>
              </a:rPr>
              <a:t>2014</a:t>
            </a:r>
            <a:r>
              <a:rPr lang="zh-CN" altLang="en-US" sz="1600" dirty="0">
                <a:solidFill>
                  <a:srgbClr val="0000FF"/>
                </a:solidFill>
                <a:latin typeface="黑体" pitchFamily="49" charset="-122"/>
                <a:ea typeface="黑体" pitchFamily="49" charset="-122"/>
              </a:rPr>
              <a:t>年</a:t>
            </a:r>
            <a:r>
              <a:rPr lang="en-US" altLang="zh-CN" sz="1600" dirty="0">
                <a:solidFill>
                  <a:srgbClr val="0000FF"/>
                </a:solidFill>
                <a:latin typeface="黑体" pitchFamily="49" charset="-122"/>
                <a:ea typeface="黑体" pitchFamily="49" charset="-122"/>
              </a:rPr>
              <a:t>2</a:t>
            </a:r>
            <a:r>
              <a:rPr lang="zh-CN" altLang="en-US" sz="1600" dirty="0">
                <a:solidFill>
                  <a:srgbClr val="0000FF"/>
                </a:solidFill>
                <a:latin typeface="黑体" pitchFamily="49" charset="-122"/>
                <a:ea typeface="黑体" pitchFamily="49" charset="-122"/>
              </a:rPr>
              <a:t>月初海南岛附近海域发现的赤潮过程</a:t>
            </a:r>
            <a:r>
              <a:rPr lang="zh-CN" altLang="en-US" sz="1600" dirty="0" smtClean="0">
                <a:solidFill>
                  <a:srgbClr val="0000FF"/>
                </a:solidFill>
                <a:latin typeface="黑体" pitchFamily="49" charset="-122"/>
                <a:ea typeface="黑体" pitchFamily="49" charset="-122"/>
              </a:rPr>
              <a:t>。</a:t>
            </a:r>
            <a:endParaRPr lang="zh-CN" altLang="en-US" dirty="0">
              <a:solidFill>
                <a:srgbClr val="000000"/>
              </a:solidFill>
            </a:endParaRPr>
          </a:p>
        </p:txBody>
      </p:sp>
      <p:pic>
        <p:nvPicPr>
          <p:cNvPr id="23" name="图片 4" descr="AQUA_2014_02_02_06_06_GZ.chl.jpg"/>
          <p:cNvPicPr>
            <a:picLocks noChangeAspect="1"/>
          </p:cNvPicPr>
          <p:nvPr/>
        </p:nvPicPr>
        <p:blipFill>
          <a:blip r:embed="rId4"/>
          <a:srcRect l="5835" t="21111" r="2858" b="22221"/>
          <a:stretch>
            <a:fillRect/>
          </a:stretch>
        </p:blipFill>
        <p:spPr bwMode="auto">
          <a:xfrm>
            <a:off x="4464032" y="3714752"/>
            <a:ext cx="4680000" cy="1633149"/>
          </a:xfrm>
          <a:prstGeom prst="rect">
            <a:avLst/>
          </a:prstGeom>
          <a:noFill/>
          <a:ln w="9525">
            <a:noFill/>
            <a:miter lim="800000"/>
            <a:headEnd/>
            <a:tailEnd/>
          </a:ln>
        </p:spPr>
      </p:pic>
      <p:sp>
        <p:nvSpPr>
          <p:cNvPr id="24" name="Rectangle 6"/>
          <p:cNvSpPr>
            <a:spLocks noChangeArrowheads="1"/>
          </p:cNvSpPr>
          <p:nvPr/>
        </p:nvSpPr>
        <p:spPr bwMode="auto">
          <a:xfrm>
            <a:off x="300037" y="5854719"/>
            <a:ext cx="4129087" cy="360363"/>
          </a:xfrm>
          <a:prstGeom prst="rect">
            <a:avLst/>
          </a:prstGeom>
          <a:noFill/>
          <a:ln w="9525" algn="ctr">
            <a:noFill/>
            <a:miter lim="800000"/>
            <a:headEnd/>
            <a:tailEnd/>
          </a:ln>
        </p:spPr>
        <p:txBody>
          <a:bodyPr wrap="none" anchor="ctr"/>
          <a:lstStyle/>
          <a:p>
            <a:pPr marL="342900" indent="-342900" algn="ctr">
              <a:lnSpc>
                <a:spcPct val="100000"/>
              </a:lnSpc>
              <a:buClr>
                <a:schemeClr val="tx2"/>
              </a:buClr>
              <a:buFontTx/>
              <a:buNone/>
              <a:defRPr/>
            </a:pPr>
            <a:r>
              <a:rPr kumimoji="0" lang="en-US" altLang="zh-CN" sz="1400" dirty="0" smtClean="0">
                <a:solidFill>
                  <a:srgbClr val="0000FF"/>
                </a:solidFill>
                <a:latin typeface="黑体" pitchFamily="49" charset="-122"/>
                <a:ea typeface="黑体" pitchFamily="49" charset="-122"/>
              </a:rPr>
              <a:t>2014</a:t>
            </a:r>
            <a:r>
              <a:rPr kumimoji="0" lang="zh-CN" altLang="en-US" sz="1400" dirty="0" smtClean="0">
                <a:solidFill>
                  <a:srgbClr val="0000FF"/>
                </a:solidFill>
                <a:latin typeface="黑体" pitchFamily="49" charset="-122"/>
                <a:ea typeface="黑体" pitchFamily="49" charset="-122"/>
              </a:rPr>
              <a:t>年</a:t>
            </a:r>
            <a:r>
              <a:rPr kumimoji="0" lang="en-US" altLang="zh-CN" sz="1400" dirty="0" smtClean="0">
                <a:solidFill>
                  <a:srgbClr val="0000FF"/>
                </a:solidFill>
                <a:latin typeface="黑体" pitchFamily="49" charset="-122"/>
                <a:ea typeface="黑体" pitchFamily="49" charset="-122"/>
              </a:rPr>
              <a:t>2</a:t>
            </a:r>
            <a:r>
              <a:rPr kumimoji="0" lang="zh-CN" altLang="en-US" sz="1400" dirty="0">
                <a:solidFill>
                  <a:srgbClr val="0000FF"/>
                </a:solidFill>
                <a:latin typeface="黑体" pitchFamily="49" charset="-122"/>
                <a:ea typeface="黑体" pitchFamily="49" charset="-122"/>
              </a:rPr>
              <a:t>月</a:t>
            </a:r>
            <a:r>
              <a:rPr kumimoji="0" lang="en-US" altLang="zh-CN" sz="1400" dirty="0">
                <a:solidFill>
                  <a:srgbClr val="0000FF"/>
                </a:solidFill>
                <a:latin typeface="黑体" pitchFamily="49" charset="-122"/>
                <a:ea typeface="黑体" pitchFamily="49" charset="-122"/>
              </a:rPr>
              <a:t>1</a:t>
            </a:r>
            <a:r>
              <a:rPr kumimoji="0" lang="zh-CN" altLang="en-US" sz="1400" dirty="0">
                <a:solidFill>
                  <a:srgbClr val="0000FF"/>
                </a:solidFill>
                <a:latin typeface="黑体" pitchFamily="49" charset="-122"/>
                <a:ea typeface="黑体" pitchFamily="49" charset="-122"/>
              </a:rPr>
              <a:t>日叶绿素浓度分布图</a:t>
            </a:r>
          </a:p>
        </p:txBody>
      </p:sp>
      <p:sp>
        <p:nvSpPr>
          <p:cNvPr id="25" name="Rectangle 6"/>
          <p:cNvSpPr>
            <a:spLocks noChangeArrowheads="1"/>
          </p:cNvSpPr>
          <p:nvPr/>
        </p:nvSpPr>
        <p:spPr bwMode="auto">
          <a:xfrm>
            <a:off x="4799043" y="5357826"/>
            <a:ext cx="4130675" cy="360363"/>
          </a:xfrm>
          <a:prstGeom prst="rect">
            <a:avLst/>
          </a:prstGeom>
          <a:noFill/>
          <a:ln w="9525" algn="ctr">
            <a:noFill/>
            <a:miter lim="800000"/>
            <a:headEnd/>
            <a:tailEnd/>
          </a:ln>
        </p:spPr>
        <p:txBody>
          <a:bodyPr wrap="none" anchor="ctr"/>
          <a:lstStyle/>
          <a:p>
            <a:pPr marL="342900" indent="-342900" algn="ctr">
              <a:buClr>
                <a:schemeClr val="tx2"/>
              </a:buClr>
              <a:defRPr/>
            </a:pPr>
            <a:r>
              <a:rPr lang="en-US" altLang="zh-CN" sz="1400" dirty="0" smtClean="0">
                <a:solidFill>
                  <a:srgbClr val="0000FF"/>
                </a:solidFill>
                <a:latin typeface="黑体" pitchFamily="49" charset="-122"/>
                <a:ea typeface="黑体" pitchFamily="49" charset="-122"/>
              </a:rPr>
              <a:t>2014</a:t>
            </a:r>
            <a:r>
              <a:rPr lang="zh-CN" altLang="en-US" sz="1400" dirty="0" smtClean="0">
                <a:solidFill>
                  <a:srgbClr val="0000FF"/>
                </a:solidFill>
                <a:latin typeface="黑体" pitchFamily="49" charset="-122"/>
                <a:ea typeface="黑体" pitchFamily="49" charset="-122"/>
              </a:rPr>
              <a:t>年</a:t>
            </a:r>
            <a:r>
              <a:rPr lang="en-US" altLang="zh-CN" sz="1400" dirty="0" smtClean="0">
                <a:solidFill>
                  <a:srgbClr val="0000FF"/>
                </a:solidFill>
                <a:latin typeface="黑体" pitchFamily="49" charset="-122"/>
                <a:ea typeface="黑体" pitchFamily="49" charset="-122"/>
              </a:rPr>
              <a:t>2</a:t>
            </a:r>
            <a:r>
              <a:rPr lang="zh-CN" altLang="en-US" sz="1400" dirty="0">
                <a:solidFill>
                  <a:srgbClr val="0000FF"/>
                </a:solidFill>
                <a:latin typeface="黑体" pitchFamily="49" charset="-122"/>
                <a:ea typeface="黑体" pitchFamily="49" charset="-122"/>
              </a:rPr>
              <a:t>月</a:t>
            </a:r>
            <a:r>
              <a:rPr lang="en-US" altLang="zh-CN" sz="1400" dirty="0">
                <a:solidFill>
                  <a:srgbClr val="0000FF"/>
                </a:solidFill>
                <a:latin typeface="黑体" pitchFamily="49" charset="-122"/>
                <a:ea typeface="黑体" pitchFamily="49" charset="-122"/>
              </a:rPr>
              <a:t>6</a:t>
            </a:r>
            <a:r>
              <a:rPr lang="zh-CN" altLang="en-US" sz="1400" dirty="0">
                <a:solidFill>
                  <a:srgbClr val="0000FF"/>
                </a:solidFill>
                <a:latin typeface="黑体" pitchFamily="49" charset="-122"/>
                <a:ea typeface="黑体" pitchFamily="49" charset="-122"/>
              </a:rPr>
              <a:t>日叶绿素浓度分布图</a:t>
            </a:r>
          </a:p>
        </p:txBody>
      </p:sp>
      <p:pic>
        <p:nvPicPr>
          <p:cNvPr id="26" name="图片 3" descr="AQUA_2014_02_01_05_23_GZ.2chl.jpg"/>
          <p:cNvPicPr>
            <a:picLocks noChangeAspect="1"/>
          </p:cNvPicPr>
          <p:nvPr/>
        </p:nvPicPr>
        <p:blipFill>
          <a:blip r:embed="rId5"/>
          <a:srcRect l="23340" r="19144" b="4443"/>
          <a:stretch>
            <a:fillRect/>
          </a:stretch>
        </p:blipFill>
        <p:spPr bwMode="auto">
          <a:xfrm>
            <a:off x="32770" y="1857364"/>
            <a:ext cx="4236017" cy="3960000"/>
          </a:xfrm>
          <a:prstGeom prst="rect">
            <a:avLst/>
          </a:prstGeom>
          <a:noFill/>
          <a:ln w="9525">
            <a:noFill/>
            <a:miter lim="800000"/>
            <a:headEnd/>
            <a:tailEnd/>
          </a:ln>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直接连接符 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8" name="TextBox 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2" name="TextBox 1"/>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矩形 3"/>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2" name="矩形 11"/>
          <p:cNvSpPr/>
          <p:nvPr/>
        </p:nvSpPr>
        <p:spPr>
          <a:xfrm>
            <a:off x="648000" y="1512000"/>
            <a:ext cx="7848000" cy="2292935"/>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a:t>
            </a:r>
            <a:r>
              <a:rPr lang="zh-CN" altLang="en-US" sz="1600" b="1" dirty="0" smtClean="0">
                <a:latin typeface="黑体" panose="02010609060101010101" pitchFamily="49" charset="-122"/>
                <a:ea typeface="黑体" panose="02010609060101010101" pitchFamily="49" charset="-122"/>
              </a:rPr>
              <a:t>拟解决的关键科学问题</a:t>
            </a:r>
            <a:r>
              <a:rPr lang="zh-CN" altLang="zh-CN" sz="1600" b="1" dirty="0" smtClean="0">
                <a:latin typeface="黑体" panose="02010609060101010101" pitchFamily="49" charset="-122"/>
                <a:ea typeface="黑体" panose="02010609060101010101" pitchFamily="49" charset="-122"/>
              </a:rPr>
              <a:t>】</a:t>
            </a:r>
            <a:endParaRPr lang="zh-CN" altLang="zh-CN" sz="1600" b="1" dirty="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本项目结合中心现有业务及研究工作，侧重卫星遥感、地理信息技术在海洋环境监测预报中的应用研究，拟解决的科学问题包括：</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1</a:t>
            </a:r>
            <a:r>
              <a:rPr lang="zh-CN" altLang="en-US" sz="1600" dirty="0" smtClean="0">
                <a:latin typeface="黑体" panose="02010609060101010101" pitchFamily="49" charset="-122"/>
                <a:ea typeface="黑体" panose="02010609060101010101" pitchFamily="49" charset="-122"/>
              </a:rPr>
              <a:t>）基于多源卫星遥感技术，获取海洋环境参数，提供溢油、赤潮、珊瑚、台风等海洋环境监测预报领域的重要数据。</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2</a:t>
            </a:r>
            <a:r>
              <a:rPr lang="zh-CN" altLang="en-US" sz="1600" dirty="0" smtClean="0">
                <a:latin typeface="黑体" panose="02010609060101010101" pitchFamily="49" charset="-122"/>
                <a:ea typeface="黑体" panose="02010609060101010101" pitchFamily="49" charset="-122"/>
              </a:rPr>
              <a:t>）收集南海区基础地理</a:t>
            </a:r>
            <a:r>
              <a:rPr lang="zh-CN" altLang="en-US" sz="1600" dirty="0" smtClean="0">
                <a:latin typeface="黑体" panose="02010609060101010101" pitchFamily="49" charset="-122"/>
                <a:ea typeface="黑体" panose="02010609060101010101" pitchFamily="49" charset="-122"/>
              </a:rPr>
              <a:t>数据</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通过</a:t>
            </a:r>
            <a:r>
              <a:rPr lang="en-US" altLang="zh-CN" sz="1600" dirty="0" smtClean="0">
                <a:latin typeface="黑体" panose="02010609060101010101" pitchFamily="49" charset="-122"/>
                <a:ea typeface="黑体" panose="02010609060101010101" pitchFamily="49" charset="-122"/>
              </a:rPr>
              <a:t>GIS</a:t>
            </a:r>
            <a:r>
              <a:rPr lang="zh-CN" altLang="en-US" sz="1600" dirty="0" smtClean="0">
                <a:latin typeface="黑体" panose="02010609060101010101" pitchFamily="49" charset="-122"/>
                <a:ea typeface="黑体" panose="02010609060101010101" pitchFamily="49" charset="-122"/>
              </a:rPr>
              <a:t>手段</a:t>
            </a:r>
            <a:r>
              <a:rPr lang="zh-CN" altLang="en-US" sz="1600" dirty="0" smtClean="0">
                <a:latin typeface="黑体" panose="02010609060101010101" pitchFamily="49" charset="-122"/>
                <a:ea typeface="黑体" panose="02010609060101010101" pitchFamily="49" charset="-122"/>
              </a:rPr>
              <a:t>进行分析与整编</a:t>
            </a:r>
            <a:r>
              <a:rPr lang="zh-CN" altLang="en-US"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为海洋环境监测预报提供空间参考，确立适应于本中心的空间数据整编规范。</a:t>
            </a:r>
            <a:endParaRPr lang="en-US" altLang="zh-CN" sz="1600" dirty="0" smtClean="0">
              <a:latin typeface="黑体" panose="02010609060101010101" pitchFamily="49" charset="-122"/>
              <a:ea typeface="黑体" panose="02010609060101010101" pitchFamily="49" charset="-122"/>
            </a:endParaRPr>
          </a:p>
          <a:p>
            <a:pPr indent="457200"/>
            <a:endParaRPr lang="zh-CN" altLang="zh-CN" sz="1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00069841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584775"/>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二</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华南沿海赤潮遥感监测方法研究 </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3"/>
          <p:cNvSpPr>
            <a:spLocks noChangeArrowheads="1"/>
          </p:cNvSpPr>
          <p:nvPr/>
        </p:nvSpPr>
        <p:spPr bwMode="auto">
          <a:xfrm>
            <a:off x="-32" y="1984378"/>
            <a:ext cx="9144032" cy="1444622"/>
          </a:xfrm>
          <a:prstGeom prst="rect">
            <a:avLst/>
          </a:prstGeom>
          <a:noFill/>
          <a:ln w="19050">
            <a:noFill/>
            <a:miter lim="800000"/>
            <a:headEnd/>
            <a:tailEnd/>
          </a:ln>
        </p:spPr>
        <p:txBody>
          <a:bodyPr lIns="91431" tIns="45714" rIns="91431" bIns="45714"/>
          <a:lstStyle/>
          <a:p>
            <a:pPr marL="438150" indent="-457200" algn="just">
              <a:spcBef>
                <a:spcPts val="600"/>
              </a:spcBef>
              <a:buClrTx/>
              <a:buFont typeface="Wingdings" pitchFamily="2" charset="2"/>
              <a:buChar char="u"/>
              <a:defRPr/>
            </a:pPr>
            <a:r>
              <a:rPr lang="en-US" altLang="zh-CN" sz="1600" dirty="0">
                <a:solidFill>
                  <a:srgbClr val="000000"/>
                </a:solidFill>
                <a:latin typeface="黑体" pitchFamily="49" charset="-122"/>
                <a:ea typeface="黑体" pitchFamily="49" charset="-122"/>
              </a:rPr>
              <a:t>2014</a:t>
            </a:r>
            <a:r>
              <a:rPr lang="zh-CN" altLang="en-US" sz="1600" dirty="0">
                <a:solidFill>
                  <a:srgbClr val="000000"/>
                </a:solidFill>
                <a:latin typeface="黑体" pitchFamily="49" charset="-122"/>
                <a:ea typeface="黑体" pitchFamily="49" charset="-122"/>
              </a:rPr>
              <a:t>年</a:t>
            </a:r>
            <a:r>
              <a:rPr lang="en-US" altLang="zh-CN" sz="1600" dirty="0">
                <a:solidFill>
                  <a:srgbClr val="000000"/>
                </a:solidFill>
                <a:latin typeface="黑体" pitchFamily="49" charset="-122"/>
                <a:ea typeface="黑体" pitchFamily="49" charset="-122"/>
              </a:rPr>
              <a:t>11</a:t>
            </a:r>
            <a:r>
              <a:rPr lang="zh-CN" altLang="en-US" sz="1600" dirty="0">
                <a:solidFill>
                  <a:srgbClr val="000000"/>
                </a:solidFill>
                <a:latin typeface="黑体" pitchFamily="49" charset="-122"/>
                <a:ea typeface="黑体" pitchFamily="49" charset="-122"/>
              </a:rPr>
              <a:t>月，广东阳江爆发了大规模的赤潮事件，南海预报中心紧急调用了</a:t>
            </a:r>
            <a:r>
              <a:rPr lang="en-US" altLang="zh-CN" sz="1600" dirty="0">
                <a:solidFill>
                  <a:srgbClr val="000000"/>
                </a:solidFill>
                <a:latin typeface="黑体" pitchFamily="49" charset="-122"/>
                <a:ea typeface="黑体" pitchFamily="49" charset="-122"/>
              </a:rPr>
              <a:t>11</a:t>
            </a:r>
            <a:r>
              <a:rPr lang="zh-CN" altLang="en-US" sz="1600" dirty="0">
                <a:solidFill>
                  <a:srgbClr val="000000"/>
                </a:solidFill>
                <a:latin typeface="黑体" pitchFamily="49" charset="-122"/>
                <a:ea typeface="黑体" pitchFamily="49" charset="-122"/>
              </a:rPr>
              <a:t>月</a:t>
            </a:r>
            <a:r>
              <a:rPr lang="en-US" altLang="zh-CN" sz="1600" dirty="0">
                <a:solidFill>
                  <a:srgbClr val="000000"/>
                </a:solidFill>
                <a:latin typeface="黑体" pitchFamily="49" charset="-122"/>
                <a:ea typeface="黑体" pitchFamily="49" charset="-122"/>
              </a:rPr>
              <a:t>21-26</a:t>
            </a:r>
            <a:r>
              <a:rPr lang="zh-CN" altLang="en-US" sz="1600" dirty="0">
                <a:solidFill>
                  <a:srgbClr val="000000"/>
                </a:solidFill>
                <a:latin typeface="黑体" pitchFamily="49" charset="-122"/>
                <a:ea typeface="黑体" pitchFamily="49" charset="-122"/>
              </a:rPr>
              <a:t>日的</a:t>
            </a:r>
            <a:r>
              <a:rPr lang="en-US" altLang="zh-CN" sz="1600" dirty="0">
                <a:solidFill>
                  <a:srgbClr val="000000"/>
                </a:solidFill>
                <a:latin typeface="黑体" pitchFamily="49" charset="-122"/>
                <a:ea typeface="黑体" pitchFamily="49" charset="-122"/>
              </a:rPr>
              <a:t>MODIS Aqua/Terra</a:t>
            </a:r>
            <a:r>
              <a:rPr lang="zh-CN" altLang="en-US" sz="1600" dirty="0">
                <a:solidFill>
                  <a:srgbClr val="000000"/>
                </a:solidFill>
                <a:latin typeface="黑体" pitchFamily="49" charset="-122"/>
                <a:ea typeface="黑体" pitchFamily="49" charset="-122"/>
              </a:rPr>
              <a:t>卫星数据对报道海域进行详查，共使用卫星数据</a:t>
            </a:r>
            <a:r>
              <a:rPr lang="en-US" altLang="zh-CN" sz="1600" dirty="0">
                <a:solidFill>
                  <a:srgbClr val="000000"/>
                </a:solidFill>
                <a:latin typeface="黑体" pitchFamily="49" charset="-122"/>
                <a:ea typeface="黑体" pitchFamily="49" charset="-122"/>
              </a:rPr>
              <a:t>10</a:t>
            </a:r>
            <a:r>
              <a:rPr lang="zh-CN" altLang="en-US" sz="1600" dirty="0">
                <a:solidFill>
                  <a:srgbClr val="000000"/>
                </a:solidFill>
                <a:latin typeface="黑体" pitchFamily="49" charset="-122"/>
                <a:ea typeface="黑体" pitchFamily="49" charset="-122"/>
              </a:rPr>
              <a:t>景</a:t>
            </a:r>
            <a:r>
              <a:rPr lang="en-US" altLang="zh-CN" sz="1600" dirty="0">
                <a:solidFill>
                  <a:srgbClr val="000000"/>
                </a:solidFill>
                <a:latin typeface="黑体" pitchFamily="49" charset="-122"/>
                <a:ea typeface="黑体" pitchFamily="49" charset="-122"/>
              </a:rPr>
              <a:t>, </a:t>
            </a:r>
            <a:r>
              <a:rPr lang="zh-CN" altLang="en-US" sz="1600" dirty="0">
                <a:solidFill>
                  <a:srgbClr val="000000"/>
                </a:solidFill>
                <a:latin typeface="黑体" pitchFamily="49" charset="-122"/>
                <a:ea typeface="黑体" pitchFamily="49" charset="-122"/>
              </a:rPr>
              <a:t>开展卫星应急跟踪监测，发布了具体监测情况通报。</a:t>
            </a:r>
            <a:endParaRPr lang="en-US" altLang="zh-CN" sz="1600" dirty="0">
              <a:solidFill>
                <a:srgbClr val="000000"/>
              </a:solidFill>
              <a:latin typeface="黑体" pitchFamily="49" charset="-122"/>
              <a:ea typeface="黑体" pitchFamily="49" charset="-122"/>
            </a:endParaRPr>
          </a:p>
          <a:p>
            <a:pPr marL="438150" indent="-457200" algn="just">
              <a:spcBef>
                <a:spcPts val="600"/>
              </a:spcBef>
              <a:buClrTx/>
              <a:buFont typeface="Wingdings" pitchFamily="2" charset="2"/>
              <a:buChar char="u"/>
              <a:defRPr/>
            </a:pPr>
            <a:r>
              <a:rPr lang="zh-CN" altLang="en-US" sz="1600" dirty="0">
                <a:solidFill>
                  <a:srgbClr val="000000"/>
                </a:solidFill>
                <a:latin typeface="黑体" pitchFamily="49" charset="-122"/>
                <a:ea typeface="黑体" pitchFamily="49" charset="-122"/>
              </a:rPr>
              <a:t>发现阳江市闸坡东侧和茂名市南部海域有叶绿素异常增高现象，与现场赤潮发现位置及真彩色合成影像的解译结果较为吻合。</a:t>
            </a:r>
          </a:p>
          <a:p>
            <a:pPr marL="438150" indent="-438150">
              <a:buFont typeface="Wingdings" pitchFamily="2" charset="2"/>
              <a:buNone/>
              <a:defRPr/>
            </a:pPr>
            <a:r>
              <a:rPr lang="zh-CN" altLang="en-US" dirty="0">
                <a:solidFill>
                  <a:srgbClr val="000000"/>
                </a:solidFill>
              </a:rPr>
              <a:t>	</a:t>
            </a:r>
          </a:p>
        </p:txBody>
      </p:sp>
      <p:pic>
        <p:nvPicPr>
          <p:cNvPr id="27" name="图片 7" descr="D:\新建文件夹\22.jpg"/>
          <p:cNvPicPr>
            <a:picLocks noChangeAspect="1" noChangeArrowheads="1"/>
          </p:cNvPicPr>
          <p:nvPr/>
        </p:nvPicPr>
        <p:blipFill>
          <a:blip r:embed="rId4"/>
          <a:srcRect/>
          <a:stretch>
            <a:fillRect/>
          </a:stretch>
        </p:blipFill>
        <p:spPr bwMode="auto">
          <a:xfrm>
            <a:off x="0" y="3500439"/>
            <a:ext cx="4608000" cy="2377239"/>
          </a:xfrm>
          <a:prstGeom prst="rect">
            <a:avLst/>
          </a:prstGeom>
          <a:noFill/>
          <a:ln w="9525">
            <a:noFill/>
            <a:miter lim="800000"/>
            <a:headEnd/>
            <a:tailEnd/>
          </a:ln>
        </p:spPr>
      </p:pic>
      <p:pic>
        <p:nvPicPr>
          <p:cNvPr id="28" name="图片 8" descr="D:\新建文件夹\25.jpg"/>
          <p:cNvPicPr>
            <a:picLocks noChangeAspect="1" noChangeArrowheads="1"/>
          </p:cNvPicPr>
          <p:nvPr/>
        </p:nvPicPr>
        <p:blipFill>
          <a:blip r:embed="rId5"/>
          <a:srcRect/>
          <a:stretch>
            <a:fillRect/>
          </a:stretch>
        </p:blipFill>
        <p:spPr bwMode="auto">
          <a:xfrm>
            <a:off x="4536032" y="3500437"/>
            <a:ext cx="4608000" cy="2376547"/>
          </a:xfrm>
          <a:prstGeom prst="rect">
            <a:avLst/>
          </a:prstGeom>
          <a:noFill/>
          <a:ln w="9525">
            <a:noFill/>
            <a:miter lim="800000"/>
            <a:headEnd/>
            <a:tailEnd/>
          </a:ln>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44035" name="图片 3"/>
          <p:cNvPicPr>
            <a:picLocks noChangeAspect="1" noChangeArrowheads="1"/>
          </p:cNvPicPr>
          <p:nvPr/>
        </p:nvPicPr>
        <p:blipFill>
          <a:blip r:embed="rId4"/>
          <a:srcRect l="7103" t="10754" r="9102" b="15086"/>
          <a:stretch>
            <a:fillRect/>
          </a:stretch>
        </p:blipFill>
        <p:spPr bwMode="auto">
          <a:xfrm>
            <a:off x="4536000" y="2160000"/>
            <a:ext cx="4608000" cy="3056561"/>
          </a:xfrm>
          <a:prstGeom prst="rect">
            <a:avLst/>
          </a:prstGeom>
          <a:noFill/>
          <a:ln w="9525">
            <a:noFill/>
            <a:miter lim="800000"/>
            <a:headEnd/>
            <a:tailEnd/>
          </a:ln>
        </p:spPr>
      </p:pic>
      <p:pic>
        <p:nvPicPr>
          <p:cNvPr id="44036" name="图片 14"/>
          <p:cNvPicPr>
            <a:picLocks noChangeAspect="1" noChangeArrowheads="1"/>
          </p:cNvPicPr>
          <p:nvPr/>
        </p:nvPicPr>
        <p:blipFill>
          <a:blip r:embed="rId5"/>
          <a:srcRect l="7050" t="12772" r="6920" b="17831"/>
          <a:stretch>
            <a:fillRect/>
          </a:stretch>
        </p:blipFill>
        <p:spPr bwMode="auto">
          <a:xfrm>
            <a:off x="0" y="1785927"/>
            <a:ext cx="4536000" cy="2746394"/>
          </a:xfrm>
          <a:prstGeom prst="rect">
            <a:avLst/>
          </a:prstGeom>
          <a:noFill/>
          <a:ln w="9525">
            <a:noFill/>
            <a:miter lim="800000"/>
            <a:headEnd/>
            <a:tailEnd/>
          </a:ln>
        </p:spPr>
      </p:pic>
      <p:pic>
        <p:nvPicPr>
          <p:cNvPr id="44037" name="图片 16"/>
          <p:cNvPicPr>
            <a:picLocks noChangeAspect="1" noChangeArrowheads="1"/>
          </p:cNvPicPr>
          <p:nvPr/>
        </p:nvPicPr>
        <p:blipFill>
          <a:blip r:embed="rId6"/>
          <a:srcRect l="7230" t="14699" r="5835" b="19759"/>
          <a:stretch>
            <a:fillRect/>
          </a:stretch>
        </p:blipFill>
        <p:spPr bwMode="auto">
          <a:xfrm>
            <a:off x="0" y="4291602"/>
            <a:ext cx="4536000" cy="2566422"/>
          </a:xfrm>
          <a:prstGeom prst="rect">
            <a:avLst/>
          </a:prstGeom>
          <a:noFill/>
          <a:ln w="9525">
            <a:noFill/>
            <a:miter lim="800000"/>
            <a:headEnd/>
            <a:tailEnd/>
          </a:ln>
        </p:spPr>
      </p:pic>
      <p:sp>
        <p:nvSpPr>
          <p:cNvPr id="13" name="矩形 12"/>
          <p:cNvSpPr/>
          <p:nvPr/>
        </p:nvSpPr>
        <p:spPr>
          <a:xfrm>
            <a:off x="648000" y="1512000"/>
            <a:ext cx="7560000" cy="584775"/>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二</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华南沿海赤潮遥感监测方法研究 </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584775"/>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三</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基于遥感数据的台风风场结构探测及业务应用</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4"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3"/>
          <p:cNvSpPr>
            <a:spLocks noChangeArrowheads="1"/>
          </p:cNvSpPr>
          <p:nvPr/>
        </p:nvSpPr>
        <p:spPr bwMode="auto">
          <a:xfrm>
            <a:off x="428596" y="2270130"/>
            <a:ext cx="4572032" cy="2730506"/>
          </a:xfrm>
          <a:prstGeom prst="rect">
            <a:avLst/>
          </a:prstGeom>
          <a:noFill/>
          <a:ln w="19050">
            <a:noFill/>
            <a:miter lim="800000"/>
            <a:headEnd/>
            <a:tailEnd/>
          </a:ln>
        </p:spPr>
        <p:txBody>
          <a:bodyPr lIns="91431" tIns="45714" rIns="91431" bIns="45714"/>
          <a:lstStyle/>
          <a:p>
            <a:pPr indent="457200" algn="just">
              <a:spcBef>
                <a:spcPts val="600"/>
              </a:spcBef>
              <a:buClrTx/>
              <a:defRPr/>
            </a:pPr>
            <a:r>
              <a:rPr lang="zh-CN" altLang="en-US" sz="1600" dirty="0" smtClean="0">
                <a:solidFill>
                  <a:srgbClr val="000000"/>
                </a:solidFill>
                <a:latin typeface="黑体" pitchFamily="49" charset="-122"/>
                <a:ea typeface="黑体" pitchFamily="49" charset="-122"/>
              </a:rPr>
              <a:t>遥感风场监测应用系统的主要功能是</a:t>
            </a:r>
            <a:r>
              <a:rPr lang="zh-CN" altLang="en-US" sz="1600" dirty="0" smtClean="0">
                <a:solidFill>
                  <a:srgbClr val="000000"/>
                </a:solidFill>
                <a:latin typeface="黑体" pitchFamily="49" charset="-122"/>
                <a:ea typeface="黑体" pitchFamily="49" charset="-122"/>
              </a:rPr>
              <a:t>通过遥感</a:t>
            </a:r>
            <a:r>
              <a:rPr lang="zh-CN" altLang="en-US" sz="1600" dirty="0" smtClean="0">
                <a:solidFill>
                  <a:srgbClr val="000000"/>
                </a:solidFill>
                <a:latin typeface="黑体" pitchFamily="49" charset="-122"/>
                <a:ea typeface="黑体" pitchFamily="49" charset="-122"/>
              </a:rPr>
              <a:t>风场进行处理分析，并利用</a:t>
            </a:r>
            <a:r>
              <a:rPr lang="zh-CN" altLang="en-US" sz="1600" dirty="0" smtClean="0">
                <a:solidFill>
                  <a:srgbClr val="000000"/>
                </a:solidFill>
                <a:latin typeface="黑体" pitchFamily="49" charset="-122"/>
                <a:ea typeface="黑体" pitchFamily="49" charset="-122"/>
              </a:rPr>
              <a:t>现场观测的</a:t>
            </a:r>
            <a:r>
              <a:rPr lang="zh-CN" altLang="en-US" sz="1600" dirty="0" smtClean="0">
                <a:solidFill>
                  <a:srgbClr val="000000"/>
                </a:solidFill>
                <a:latin typeface="黑体" pitchFamily="49" charset="-122"/>
                <a:ea typeface="黑体" pitchFamily="49" charset="-122"/>
              </a:rPr>
              <a:t>风场数据对其真实性检验分析，然后对其观测到的台风的特征进行分析，进而反演台风的最大风速半径，最后结合风暴潮预报模式检验获得的最大风速半径对风暴潮预报的影响</a:t>
            </a:r>
            <a:r>
              <a:rPr lang="zh-CN" altLang="en-US" sz="1600" dirty="0" smtClean="0">
                <a:solidFill>
                  <a:srgbClr val="000000"/>
                </a:solidFill>
                <a:latin typeface="黑体" pitchFamily="49" charset="-122"/>
                <a:ea typeface="黑体" pitchFamily="49" charset="-122"/>
              </a:rPr>
              <a:t>。</a:t>
            </a:r>
            <a:endParaRPr lang="en-US" altLang="zh-CN" sz="1600" dirty="0" smtClean="0">
              <a:solidFill>
                <a:srgbClr val="000000"/>
              </a:solidFill>
              <a:latin typeface="黑体" pitchFamily="49" charset="-122"/>
              <a:ea typeface="黑体" pitchFamily="49" charset="-122"/>
            </a:endParaRPr>
          </a:p>
          <a:p>
            <a:pPr indent="457200" algn="just">
              <a:spcBef>
                <a:spcPts val="600"/>
              </a:spcBef>
              <a:buClrTx/>
              <a:defRPr/>
            </a:pPr>
            <a:r>
              <a:rPr lang="zh-CN" altLang="en-US" sz="1600" dirty="0" smtClean="0">
                <a:solidFill>
                  <a:srgbClr val="000000"/>
                </a:solidFill>
                <a:latin typeface="黑体" pitchFamily="49" charset="-122"/>
                <a:ea typeface="黑体" pitchFamily="49" charset="-122"/>
              </a:rPr>
              <a:t>主要</a:t>
            </a:r>
            <a:r>
              <a:rPr lang="zh-CN" altLang="en-US" sz="1600" dirty="0" smtClean="0">
                <a:solidFill>
                  <a:srgbClr val="000000"/>
                </a:solidFill>
                <a:latin typeface="黑体" pitchFamily="49" charset="-122"/>
                <a:ea typeface="黑体" pitchFamily="49" charset="-122"/>
              </a:rPr>
              <a:t>由遥感风场数据整理与分析模块、风场数据真实性检验模块、台风分析模块、台风最大风速半径反演模块和风暴潮预报模块</a:t>
            </a:r>
            <a:r>
              <a:rPr lang="zh-CN" altLang="en-US" sz="1600" dirty="0" smtClean="0">
                <a:solidFill>
                  <a:srgbClr val="000000"/>
                </a:solidFill>
                <a:latin typeface="黑体" pitchFamily="49" charset="-122"/>
                <a:ea typeface="黑体" pitchFamily="49" charset="-122"/>
              </a:rPr>
              <a:t>组成。</a:t>
            </a:r>
            <a:r>
              <a:rPr lang="zh-CN" altLang="en-US" dirty="0">
                <a:solidFill>
                  <a:srgbClr val="000000"/>
                </a:solidFill>
              </a:rPr>
              <a:t>	</a:t>
            </a: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5057" name="Object 1"/>
          <p:cNvGraphicFramePr>
            <a:graphicFrameLocks noChangeAspect="1"/>
          </p:cNvGraphicFramePr>
          <p:nvPr/>
        </p:nvGraphicFramePr>
        <p:xfrm>
          <a:off x="5072066" y="2214554"/>
          <a:ext cx="3883742" cy="3076579"/>
        </p:xfrm>
        <a:graphic>
          <a:graphicData uri="http://schemas.openxmlformats.org/presentationml/2006/ole">
            <p:oleObj spid="_x0000_s45057" name="Visio" r:id="rId5" imgW="4354749" imgH="3454610" progId="Visio.Drawing.11">
              <p:embed/>
            </p:oleObj>
          </a:graphicData>
        </a:graphic>
      </p:graphicFrame>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584775"/>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三</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基于遥感数据的台风风场结构探测及业务应用</a:t>
            </a:r>
            <a:endParaRPr lang="en-US" altLang="zh-CN" sz="1600" dirty="0" smtClean="0">
              <a:latin typeface="黑体" panose="02010609060101010101" pitchFamily="49" charset="-122"/>
              <a:ea typeface="黑体" panose="02010609060101010101" pitchFamily="49" charset="-122"/>
            </a:endParaRPr>
          </a:p>
          <a:p>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4"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7107" name="Object 3"/>
          <p:cNvGraphicFramePr>
            <a:graphicFrameLocks noChangeAspect="1"/>
          </p:cNvGraphicFramePr>
          <p:nvPr/>
        </p:nvGraphicFramePr>
        <p:xfrm>
          <a:off x="3857620" y="1935186"/>
          <a:ext cx="3527425" cy="4851400"/>
        </p:xfrm>
        <a:graphic>
          <a:graphicData uri="http://schemas.openxmlformats.org/presentationml/2006/ole">
            <p:oleObj spid="_x0000_s47107" r:id="rId5" imgW="6096000" imgH="8372475" progId="Visio.Drawing.15">
              <p:embed/>
            </p:oleObj>
          </a:graphicData>
        </a:graphic>
      </p:graphicFrame>
      <p:sp>
        <p:nvSpPr>
          <p:cNvPr id="21" name="Rectangle 3"/>
          <p:cNvSpPr>
            <a:spLocks noChangeArrowheads="1"/>
          </p:cNvSpPr>
          <p:nvPr/>
        </p:nvSpPr>
        <p:spPr bwMode="auto">
          <a:xfrm>
            <a:off x="642910" y="2071678"/>
            <a:ext cx="3000396" cy="1714512"/>
          </a:xfrm>
          <a:prstGeom prst="rect">
            <a:avLst/>
          </a:prstGeom>
          <a:noFill/>
          <a:ln w="19050">
            <a:noFill/>
            <a:miter lim="800000"/>
            <a:headEnd/>
            <a:tailEnd/>
          </a:ln>
        </p:spPr>
        <p:txBody>
          <a:bodyPr lIns="91431" tIns="45714" rIns="91431" bIns="45714"/>
          <a:lstStyle/>
          <a:p>
            <a:pPr indent="457200" algn="just">
              <a:lnSpc>
                <a:spcPct val="120000"/>
              </a:lnSpc>
              <a:spcBef>
                <a:spcPts val="600"/>
              </a:spcBef>
              <a:buClrTx/>
              <a:defRPr/>
            </a:pPr>
            <a:r>
              <a:rPr lang="zh-CN" altLang="en-US" sz="1600" dirty="0" smtClean="0">
                <a:solidFill>
                  <a:srgbClr val="000000"/>
                </a:solidFill>
                <a:latin typeface="黑体" pitchFamily="49" charset="-122"/>
                <a:ea typeface="黑体" pitchFamily="49" charset="-122"/>
              </a:rPr>
              <a:t>台风最大风速半径反演模块主要是通过计算遥感风场平均风剖面，并结合台风参数资料和</a:t>
            </a:r>
            <a:r>
              <a:rPr lang="en-US" altLang="zh-CN" sz="1600" dirty="0" err="1" smtClean="0">
                <a:solidFill>
                  <a:srgbClr val="000000"/>
                </a:solidFill>
                <a:latin typeface="黑体" pitchFamily="49" charset="-122"/>
                <a:ea typeface="黑体" pitchFamily="49" charset="-122"/>
              </a:rPr>
              <a:t>Jelesnianki</a:t>
            </a:r>
            <a:r>
              <a:rPr lang="zh-CN" altLang="en-US" sz="1600" dirty="0" smtClean="0">
                <a:solidFill>
                  <a:srgbClr val="000000"/>
                </a:solidFill>
                <a:latin typeface="黑体" pitchFamily="49" charset="-122"/>
                <a:ea typeface="黑体" pitchFamily="49" charset="-122"/>
              </a:rPr>
              <a:t>台风模型来反演台风最大风速半径。</a:t>
            </a:r>
            <a:r>
              <a:rPr lang="zh-CN" altLang="en-US" dirty="0">
                <a:solidFill>
                  <a:srgbClr val="000000"/>
                </a:solidFill>
              </a:rPr>
              <a:t>	</a:t>
            </a:r>
          </a:p>
        </p:txBody>
      </p:sp>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338554"/>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四</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三沙珊瑚礁分布及健康状况遥感调查研究</a:t>
            </a:r>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4"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3"/>
          <p:cNvSpPr>
            <a:spLocks noChangeArrowheads="1"/>
          </p:cNvSpPr>
          <p:nvPr/>
        </p:nvSpPr>
        <p:spPr bwMode="auto">
          <a:xfrm>
            <a:off x="428596" y="2270130"/>
            <a:ext cx="4572032" cy="2730506"/>
          </a:xfrm>
          <a:prstGeom prst="rect">
            <a:avLst/>
          </a:prstGeom>
          <a:noFill/>
          <a:ln w="19050">
            <a:noFill/>
            <a:miter lim="800000"/>
            <a:headEnd/>
            <a:tailEnd/>
          </a:ln>
        </p:spPr>
        <p:txBody>
          <a:bodyPr lIns="91431" tIns="45714" rIns="91431" bIns="45714"/>
          <a:lstStyle/>
          <a:p>
            <a:pPr indent="457200" algn="just">
              <a:spcBef>
                <a:spcPts val="600"/>
              </a:spcBef>
              <a:buClrTx/>
              <a:defRPr/>
            </a:pPr>
            <a:r>
              <a:rPr lang="en-US" altLang="zh-CN" sz="1600" dirty="0" smtClean="0">
                <a:solidFill>
                  <a:srgbClr val="000000"/>
                </a:solidFill>
                <a:latin typeface="黑体" pitchFamily="49" charset="-122"/>
                <a:ea typeface="黑体" pitchFamily="49" charset="-122"/>
              </a:rPr>
              <a:t>1</a:t>
            </a:r>
            <a:r>
              <a:rPr lang="zh-CN" altLang="en-US" sz="1600" dirty="0" smtClean="0">
                <a:solidFill>
                  <a:srgbClr val="000000"/>
                </a:solidFill>
                <a:latin typeface="黑体" pitchFamily="49" charset="-122"/>
                <a:ea typeface="黑体" pitchFamily="49" charset="-122"/>
              </a:rPr>
              <a:t>、收集</a:t>
            </a:r>
            <a:r>
              <a:rPr lang="zh-CN" altLang="en-US" sz="1600" dirty="0" smtClean="0">
                <a:solidFill>
                  <a:srgbClr val="000000"/>
                </a:solidFill>
                <a:latin typeface="黑体" pitchFamily="49" charset="-122"/>
                <a:ea typeface="黑体" pitchFamily="49" charset="-122"/>
              </a:rPr>
              <a:t>高分辨率遥感</a:t>
            </a:r>
            <a:r>
              <a:rPr lang="zh-CN" altLang="en-US" sz="1600" dirty="0" smtClean="0">
                <a:solidFill>
                  <a:srgbClr val="000000"/>
                </a:solidFill>
                <a:latin typeface="黑体" pitchFamily="49" charset="-122"/>
                <a:ea typeface="黑体" pitchFamily="49" charset="-122"/>
              </a:rPr>
              <a:t>数据：收集三</a:t>
            </a:r>
            <a:r>
              <a:rPr lang="zh-CN" altLang="en-US" sz="1600" dirty="0" smtClean="0">
                <a:solidFill>
                  <a:srgbClr val="000000"/>
                </a:solidFill>
                <a:latin typeface="黑体" pitchFamily="49" charset="-122"/>
                <a:ea typeface="黑体" pitchFamily="49" charset="-122"/>
              </a:rPr>
              <a:t>沙临近海域的高分辨率遥感数据，进行大气校正，水体校正，底质分类和珊瑚反射率反演工作。以其他高分数据为辅，进行珊瑚分布调查工作。</a:t>
            </a:r>
          </a:p>
          <a:p>
            <a:pPr indent="457200" algn="just">
              <a:spcBef>
                <a:spcPts val="600"/>
              </a:spcBef>
              <a:buClrTx/>
              <a:defRPr/>
            </a:pPr>
            <a:r>
              <a:rPr lang="en-US" altLang="zh-CN" sz="1600" dirty="0" smtClean="0">
                <a:solidFill>
                  <a:srgbClr val="000000"/>
                </a:solidFill>
                <a:latin typeface="黑体" pitchFamily="49" charset="-122"/>
                <a:ea typeface="黑体" pitchFamily="49" charset="-122"/>
              </a:rPr>
              <a:t>2</a:t>
            </a:r>
            <a:r>
              <a:rPr lang="zh-CN" altLang="en-US" sz="1600" dirty="0" smtClean="0">
                <a:solidFill>
                  <a:srgbClr val="000000"/>
                </a:solidFill>
                <a:latin typeface="黑体" pitchFamily="49" charset="-122"/>
                <a:ea typeface="黑体" pitchFamily="49" charset="-122"/>
              </a:rPr>
              <a:t>、遥感数据处理：对</a:t>
            </a:r>
            <a:r>
              <a:rPr lang="zh-CN" altLang="en-US" sz="1600" dirty="0" smtClean="0">
                <a:solidFill>
                  <a:srgbClr val="000000"/>
                </a:solidFill>
                <a:latin typeface="黑体" pitchFamily="49" charset="-122"/>
                <a:ea typeface="黑体" pitchFamily="49" charset="-122"/>
              </a:rPr>
              <a:t>遥感数据进行预处理、质量控制，实现</a:t>
            </a:r>
            <a:r>
              <a:rPr lang="zh-CN" altLang="en-US" sz="1600" dirty="0" smtClean="0">
                <a:solidFill>
                  <a:srgbClr val="000000"/>
                </a:solidFill>
                <a:latin typeface="黑体" pitchFamily="49" charset="-122"/>
                <a:ea typeface="黑体" pitchFamily="49" charset="-122"/>
              </a:rPr>
              <a:t>珊瑚信息反演</a:t>
            </a:r>
            <a:r>
              <a:rPr lang="zh-CN" altLang="en-US" sz="1600" dirty="0" smtClean="0">
                <a:solidFill>
                  <a:srgbClr val="000000"/>
                </a:solidFill>
                <a:latin typeface="黑体" pitchFamily="49" charset="-122"/>
                <a:ea typeface="黑体" pitchFamily="49" charset="-122"/>
              </a:rPr>
              <a:t>。</a:t>
            </a:r>
          </a:p>
          <a:p>
            <a:pPr indent="457200" algn="just">
              <a:spcBef>
                <a:spcPts val="600"/>
              </a:spcBef>
              <a:buClrTx/>
              <a:defRPr/>
            </a:pPr>
            <a:r>
              <a:rPr lang="en-US" altLang="zh-CN" sz="1600" dirty="0" smtClean="0">
                <a:solidFill>
                  <a:srgbClr val="000000"/>
                </a:solidFill>
                <a:latin typeface="黑体" pitchFamily="49" charset="-122"/>
                <a:ea typeface="黑体" pitchFamily="49" charset="-122"/>
              </a:rPr>
              <a:t>3</a:t>
            </a:r>
            <a:r>
              <a:rPr lang="zh-CN" altLang="en-US" sz="1600" dirty="0" smtClean="0">
                <a:solidFill>
                  <a:srgbClr val="000000"/>
                </a:solidFill>
                <a:latin typeface="黑体" pitchFamily="49" charset="-122"/>
                <a:ea typeface="黑体" pitchFamily="49" charset="-122"/>
              </a:rPr>
              <a:t>、制作遥感监测</a:t>
            </a:r>
            <a:r>
              <a:rPr lang="zh-CN" altLang="en-US" sz="1600" dirty="0" smtClean="0">
                <a:solidFill>
                  <a:srgbClr val="000000"/>
                </a:solidFill>
                <a:latin typeface="黑体" pitchFamily="49" charset="-122"/>
                <a:ea typeface="黑体" pitchFamily="49" charset="-122"/>
              </a:rPr>
              <a:t>报告：根据</a:t>
            </a:r>
            <a:r>
              <a:rPr lang="zh-CN" altLang="en-US" sz="1600" dirty="0" smtClean="0">
                <a:solidFill>
                  <a:srgbClr val="000000"/>
                </a:solidFill>
                <a:latin typeface="黑体" pitchFamily="49" charset="-122"/>
                <a:ea typeface="黑体" pitchFamily="49" charset="-122"/>
              </a:rPr>
              <a:t>珊瑚、海草数据信息提取结果，结合其他匹配数据，生成</a:t>
            </a:r>
            <a:r>
              <a:rPr lang="zh-CN" altLang="en-US" sz="1600" dirty="0" smtClean="0">
                <a:solidFill>
                  <a:srgbClr val="000000"/>
                </a:solidFill>
                <a:latin typeface="黑体" pitchFamily="49" charset="-122"/>
                <a:ea typeface="黑体" pitchFamily="49" charset="-122"/>
              </a:rPr>
              <a:t>珊瑚分布</a:t>
            </a:r>
            <a:r>
              <a:rPr lang="zh-CN" altLang="en-US" sz="1600" dirty="0" smtClean="0">
                <a:solidFill>
                  <a:srgbClr val="000000"/>
                </a:solidFill>
                <a:latin typeface="黑体" pitchFamily="49" charset="-122"/>
                <a:ea typeface="黑体" pitchFamily="49" charset="-122"/>
              </a:rPr>
              <a:t>数据可视化专题图，编制遥感监测报告</a:t>
            </a:r>
            <a:r>
              <a:rPr lang="zh-CN" altLang="en-US" sz="1600" dirty="0" smtClean="0">
                <a:solidFill>
                  <a:srgbClr val="000000"/>
                </a:solidFill>
                <a:latin typeface="黑体" pitchFamily="49" charset="-122"/>
                <a:ea typeface="黑体" pitchFamily="49" charset="-122"/>
              </a:rPr>
              <a:t>。</a:t>
            </a:r>
            <a:r>
              <a:rPr lang="zh-CN" altLang="en-US" dirty="0">
                <a:solidFill>
                  <a:srgbClr val="000000"/>
                </a:solidFill>
              </a:rPr>
              <a:t>	</a:t>
            </a: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8131" name="Object 3"/>
          <p:cNvGraphicFramePr>
            <a:graphicFrameLocks noChangeAspect="1"/>
          </p:cNvGraphicFramePr>
          <p:nvPr/>
        </p:nvGraphicFramePr>
        <p:xfrm>
          <a:off x="5143504" y="2071678"/>
          <a:ext cx="3519492" cy="3356337"/>
        </p:xfrm>
        <a:graphic>
          <a:graphicData uri="http://schemas.openxmlformats.org/presentationml/2006/ole">
            <p:oleObj spid="_x0000_s48131" name="Visio" r:id="rId5" imgW="3814594" imgH="3634686" progId="Visio.Drawing.11">
              <p:embed/>
            </p:oleObj>
          </a:graphicData>
        </a:graphic>
      </p:graphicFrame>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338554"/>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四</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三沙珊瑚礁分布及健康状况遥感调查研究</a:t>
            </a:r>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3"/>
          <p:cNvSpPr>
            <a:spLocks noChangeArrowheads="1"/>
          </p:cNvSpPr>
          <p:nvPr/>
        </p:nvSpPr>
        <p:spPr bwMode="auto">
          <a:xfrm>
            <a:off x="214282" y="2000240"/>
            <a:ext cx="6072230" cy="587366"/>
          </a:xfrm>
          <a:prstGeom prst="rect">
            <a:avLst/>
          </a:prstGeom>
          <a:noFill/>
          <a:ln w="19050">
            <a:noFill/>
            <a:miter lim="800000"/>
            <a:headEnd/>
            <a:tailEnd/>
          </a:ln>
        </p:spPr>
        <p:txBody>
          <a:bodyPr lIns="91431" tIns="45714" rIns="91431" bIns="45714"/>
          <a:lstStyle/>
          <a:p>
            <a:pPr indent="457200" algn="just">
              <a:spcBef>
                <a:spcPts val="600"/>
              </a:spcBef>
              <a:buClrTx/>
              <a:defRPr/>
            </a:pPr>
            <a:r>
              <a:rPr lang="zh-CN" altLang="en-US" sz="1600" dirty="0" smtClean="0">
                <a:solidFill>
                  <a:srgbClr val="000000"/>
                </a:solidFill>
                <a:latin typeface="黑体" pitchFamily="49" charset="-122"/>
                <a:ea typeface="黑体" pitchFamily="49" charset="-122"/>
              </a:rPr>
              <a:t>通过</a:t>
            </a:r>
            <a:r>
              <a:rPr lang="en-US" altLang="zh-CN" sz="1600" dirty="0" err="1" smtClean="0">
                <a:solidFill>
                  <a:srgbClr val="000000"/>
                </a:solidFill>
                <a:latin typeface="黑体" pitchFamily="49" charset="-122"/>
                <a:ea typeface="黑体" pitchFamily="49" charset="-122"/>
              </a:rPr>
              <a:t>Landsat</a:t>
            </a:r>
            <a:r>
              <a:rPr lang="zh-CN" altLang="en-US" sz="1600" dirty="0" smtClean="0">
                <a:solidFill>
                  <a:srgbClr val="000000"/>
                </a:solidFill>
                <a:latin typeface="黑体" pitchFamily="49" charset="-122"/>
                <a:ea typeface="黑体" pitchFamily="49" charset="-122"/>
              </a:rPr>
              <a:t>数据监测东沙礁的珊瑚及海草分布状况。</a:t>
            </a:r>
            <a:r>
              <a:rPr lang="zh-CN" altLang="en-US" dirty="0">
                <a:solidFill>
                  <a:srgbClr val="000000"/>
                </a:solidFill>
              </a:rPr>
              <a:t>	</a:t>
            </a: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1" name="图片 20"/>
          <p:cNvPicPr>
            <a:picLocks noChangeAspect="1"/>
          </p:cNvPicPr>
          <p:nvPr/>
        </p:nvPicPr>
        <p:blipFill rotWithShape="1">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32326" t="-900" r="24693" b="1"/>
          <a:stretch/>
        </p:blipFill>
        <p:spPr bwMode="auto">
          <a:xfrm>
            <a:off x="952498" y="2714622"/>
            <a:ext cx="3240000" cy="3054857"/>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pic>
        <p:nvPicPr>
          <p:cNvPr id="23" name="图片 22"/>
          <p:cNvPicPr>
            <a:picLocks/>
          </p:cNvPicPr>
          <p:nvPr/>
        </p:nvPicPr>
        <p:blipFill>
          <a:blip r:embed="rId5">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4857752" y="2714620"/>
            <a:ext cx="3240000" cy="3056400"/>
          </a:xfrm>
          <a:prstGeom prst="rect">
            <a:avLst/>
          </a:prstGeom>
        </p:spPr>
      </p:pic>
      <p:sp>
        <p:nvSpPr>
          <p:cNvPr id="24" name="Rectangle 6"/>
          <p:cNvSpPr>
            <a:spLocks noChangeArrowheads="1"/>
          </p:cNvSpPr>
          <p:nvPr/>
        </p:nvSpPr>
        <p:spPr bwMode="auto">
          <a:xfrm>
            <a:off x="571472" y="5857892"/>
            <a:ext cx="4130675" cy="360363"/>
          </a:xfrm>
          <a:prstGeom prst="rect">
            <a:avLst/>
          </a:prstGeom>
          <a:noFill/>
          <a:ln w="9525" algn="ctr">
            <a:noFill/>
            <a:miter lim="800000"/>
            <a:headEnd/>
            <a:tailEnd/>
          </a:ln>
        </p:spPr>
        <p:txBody>
          <a:bodyPr wrap="none" anchor="ctr"/>
          <a:lstStyle/>
          <a:p>
            <a:pPr marL="342900" indent="-342900" algn="ctr">
              <a:buClr>
                <a:schemeClr val="tx2"/>
              </a:buClr>
              <a:defRPr/>
            </a:pPr>
            <a:r>
              <a:rPr lang="da-DK" altLang="zh-CN" sz="1400" dirty="0" smtClean="0">
                <a:solidFill>
                  <a:srgbClr val="0000FF"/>
                </a:solidFill>
                <a:latin typeface="黑体" pitchFamily="49" charset="-122"/>
                <a:ea typeface="黑体" pitchFamily="49" charset="-122"/>
              </a:rPr>
              <a:t>LANDSAT</a:t>
            </a:r>
            <a:r>
              <a:rPr lang="zh-CN" altLang="da-DK" sz="1400" dirty="0" smtClean="0">
                <a:solidFill>
                  <a:srgbClr val="0000FF"/>
                </a:solidFill>
                <a:latin typeface="黑体" pitchFamily="49" charset="-122"/>
                <a:ea typeface="黑体" pitchFamily="49" charset="-122"/>
              </a:rPr>
              <a:t>真</a:t>
            </a:r>
            <a:r>
              <a:rPr lang="zh-CN" altLang="da-DK" sz="1400" dirty="0" smtClean="0">
                <a:solidFill>
                  <a:srgbClr val="0000FF"/>
                </a:solidFill>
                <a:latin typeface="黑体" pitchFamily="49" charset="-122"/>
                <a:ea typeface="黑体" pitchFamily="49" charset="-122"/>
              </a:rPr>
              <a:t>彩</a:t>
            </a:r>
            <a:r>
              <a:rPr lang="zh-CN" altLang="en-US" sz="1400" dirty="0" smtClean="0">
                <a:solidFill>
                  <a:srgbClr val="0000FF"/>
                </a:solidFill>
                <a:latin typeface="黑体" pitchFamily="49" charset="-122"/>
                <a:ea typeface="黑体" pitchFamily="49" charset="-122"/>
              </a:rPr>
              <a:t>色</a:t>
            </a:r>
            <a:r>
              <a:rPr lang="zh-CN" altLang="da-DK" sz="1400" dirty="0" smtClean="0">
                <a:solidFill>
                  <a:srgbClr val="0000FF"/>
                </a:solidFill>
                <a:latin typeface="黑体" pitchFamily="49" charset="-122"/>
                <a:ea typeface="黑体" pitchFamily="49" charset="-122"/>
              </a:rPr>
              <a:t>合成</a:t>
            </a:r>
            <a:r>
              <a:rPr lang="zh-CN" altLang="da-DK" sz="1400" dirty="0" smtClean="0">
                <a:solidFill>
                  <a:srgbClr val="0000FF"/>
                </a:solidFill>
                <a:latin typeface="黑体" pitchFamily="49" charset="-122"/>
                <a:ea typeface="黑体" pitchFamily="49" charset="-122"/>
              </a:rPr>
              <a:t>影像</a:t>
            </a:r>
            <a:endParaRPr lang="zh-CN" altLang="en-US" sz="1400" dirty="0">
              <a:solidFill>
                <a:srgbClr val="0000FF"/>
              </a:solidFill>
              <a:latin typeface="黑体" pitchFamily="49" charset="-122"/>
              <a:ea typeface="黑体" pitchFamily="49" charset="-122"/>
            </a:endParaRPr>
          </a:p>
        </p:txBody>
      </p:sp>
      <p:sp>
        <p:nvSpPr>
          <p:cNvPr id="25" name="Rectangle 6"/>
          <p:cNvSpPr>
            <a:spLocks noChangeArrowheads="1"/>
          </p:cNvSpPr>
          <p:nvPr/>
        </p:nvSpPr>
        <p:spPr bwMode="auto">
          <a:xfrm>
            <a:off x="4714876" y="5857892"/>
            <a:ext cx="4130675" cy="360363"/>
          </a:xfrm>
          <a:prstGeom prst="rect">
            <a:avLst/>
          </a:prstGeom>
          <a:noFill/>
          <a:ln w="9525" algn="ctr">
            <a:noFill/>
            <a:miter lim="800000"/>
            <a:headEnd/>
            <a:tailEnd/>
          </a:ln>
        </p:spPr>
        <p:txBody>
          <a:bodyPr wrap="none" anchor="ctr"/>
          <a:lstStyle/>
          <a:p>
            <a:pPr marL="342900" indent="-342900" algn="ctr">
              <a:buClr>
                <a:schemeClr val="tx2"/>
              </a:buClr>
              <a:defRPr/>
            </a:pPr>
            <a:r>
              <a:rPr lang="zh-CN" altLang="en-US" sz="1400" dirty="0" smtClean="0">
                <a:solidFill>
                  <a:srgbClr val="0000FF"/>
                </a:solidFill>
                <a:latin typeface="黑体" pitchFamily="49" charset="-122"/>
                <a:ea typeface="黑体" pitchFamily="49" charset="-122"/>
              </a:rPr>
              <a:t>造礁珊瑚</a:t>
            </a:r>
            <a:r>
              <a:rPr lang="zh-CN" altLang="en-US" sz="1400" dirty="0" smtClean="0">
                <a:solidFill>
                  <a:srgbClr val="0000FF"/>
                </a:solidFill>
                <a:latin typeface="黑体" pitchFamily="49" charset="-122"/>
                <a:ea typeface="黑体" pitchFamily="49" charset="-122"/>
              </a:rPr>
              <a:t>分布</a:t>
            </a:r>
            <a:endParaRPr lang="zh-CN" altLang="en-US" sz="1400" dirty="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338554"/>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四</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三沙珊瑚礁分布及健康状况遥感调查研究</a:t>
            </a:r>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3"/>
          <p:cNvSpPr>
            <a:spLocks noChangeArrowheads="1"/>
          </p:cNvSpPr>
          <p:nvPr/>
        </p:nvSpPr>
        <p:spPr bwMode="auto">
          <a:xfrm>
            <a:off x="214282" y="2000240"/>
            <a:ext cx="6072230" cy="587366"/>
          </a:xfrm>
          <a:prstGeom prst="rect">
            <a:avLst/>
          </a:prstGeom>
          <a:noFill/>
          <a:ln w="19050">
            <a:noFill/>
            <a:miter lim="800000"/>
            <a:headEnd/>
            <a:tailEnd/>
          </a:ln>
        </p:spPr>
        <p:txBody>
          <a:bodyPr lIns="91431" tIns="45714" rIns="91431" bIns="45714"/>
          <a:lstStyle/>
          <a:p>
            <a:pPr indent="457200" algn="just">
              <a:spcBef>
                <a:spcPts val="600"/>
              </a:spcBef>
              <a:buClrTx/>
              <a:defRPr/>
            </a:pPr>
            <a:r>
              <a:rPr lang="zh-CN" altLang="en-US" sz="1600" dirty="0" smtClean="0">
                <a:solidFill>
                  <a:srgbClr val="000000"/>
                </a:solidFill>
                <a:latin typeface="黑体" pitchFamily="49" charset="-122"/>
                <a:ea typeface="黑体" pitchFamily="49" charset="-122"/>
              </a:rPr>
              <a:t>通过高分辨率遥感数据</a:t>
            </a:r>
            <a:r>
              <a:rPr lang="zh-CN" altLang="en-US" sz="1600" dirty="0" smtClean="0">
                <a:solidFill>
                  <a:srgbClr val="000000"/>
                </a:solidFill>
                <a:latin typeface="黑体" pitchFamily="49" charset="-122"/>
                <a:ea typeface="黑体" pitchFamily="49" charset="-122"/>
              </a:rPr>
              <a:t>监测东沙礁的珊瑚及海草分布状况。</a:t>
            </a:r>
            <a:r>
              <a:rPr lang="zh-CN" altLang="en-US" dirty="0">
                <a:solidFill>
                  <a:srgbClr val="000000"/>
                </a:solidFill>
              </a:rPr>
              <a:t>	</a:t>
            </a: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6"/>
          <p:cNvSpPr>
            <a:spLocks noChangeArrowheads="1"/>
          </p:cNvSpPr>
          <p:nvPr/>
        </p:nvSpPr>
        <p:spPr bwMode="auto">
          <a:xfrm>
            <a:off x="571472" y="5572140"/>
            <a:ext cx="4130675" cy="360363"/>
          </a:xfrm>
          <a:prstGeom prst="rect">
            <a:avLst/>
          </a:prstGeom>
          <a:noFill/>
          <a:ln w="9525" algn="ctr">
            <a:noFill/>
            <a:miter lim="800000"/>
            <a:headEnd/>
            <a:tailEnd/>
          </a:ln>
        </p:spPr>
        <p:txBody>
          <a:bodyPr wrap="none" anchor="ctr"/>
          <a:lstStyle/>
          <a:p>
            <a:pPr marL="342900" indent="-342900" algn="ctr">
              <a:buClr>
                <a:schemeClr val="tx2"/>
              </a:buClr>
              <a:defRPr/>
            </a:pPr>
            <a:r>
              <a:rPr lang="zh-CN" altLang="da-DK" sz="1400" dirty="0" smtClean="0">
                <a:solidFill>
                  <a:srgbClr val="0000FF"/>
                </a:solidFill>
                <a:latin typeface="黑体" pitchFamily="49" charset="-122"/>
                <a:ea typeface="黑体" pitchFamily="49" charset="-122"/>
              </a:rPr>
              <a:t>真彩</a:t>
            </a:r>
            <a:r>
              <a:rPr lang="zh-CN" altLang="en-US" sz="1400" dirty="0" smtClean="0">
                <a:solidFill>
                  <a:srgbClr val="0000FF"/>
                </a:solidFill>
                <a:latin typeface="黑体" pitchFamily="49" charset="-122"/>
                <a:ea typeface="黑体" pitchFamily="49" charset="-122"/>
              </a:rPr>
              <a:t>色</a:t>
            </a:r>
            <a:r>
              <a:rPr lang="zh-CN" altLang="da-DK" sz="1400" dirty="0" smtClean="0">
                <a:solidFill>
                  <a:srgbClr val="0000FF"/>
                </a:solidFill>
                <a:latin typeface="黑体" pitchFamily="49" charset="-122"/>
                <a:ea typeface="黑体" pitchFamily="49" charset="-122"/>
              </a:rPr>
              <a:t>合成</a:t>
            </a:r>
            <a:r>
              <a:rPr lang="zh-CN" altLang="da-DK" sz="1400" dirty="0" smtClean="0">
                <a:solidFill>
                  <a:srgbClr val="0000FF"/>
                </a:solidFill>
                <a:latin typeface="黑体" pitchFamily="49" charset="-122"/>
                <a:ea typeface="黑体" pitchFamily="49" charset="-122"/>
              </a:rPr>
              <a:t>影像</a:t>
            </a:r>
            <a:endParaRPr lang="zh-CN" altLang="en-US" sz="1400" dirty="0">
              <a:solidFill>
                <a:srgbClr val="0000FF"/>
              </a:solidFill>
              <a:latin typeface="黑体" pitchFamily="49" charset="-122"/>
              <a:ea typeface="黑体" pitchFamily="49" charset="-122"/>
            </a:endParaRPr>
          </a:p>
        </p:txBody>
      </p:sp>
      <p:sp>
        <p:nvSpPr>
          <p:cNvPr id="25" name="Rectangle 6"/>
          <p:cNvSpPr>
            <a:spLocks noChangeArrowheads="1"/>
          </p:cNvSpPr>
          <p:nvPr/>
        </p:nvSpPr>
        <p:spPr bwMode="auto">
          <a:xfrm>
            <a:off x="4572000" y="5500702"/>
            <a:ext cx="4130675" cy="360363"/>
          </a:xfrm>
          <a:prstGeom prst="rect">
            <a:avLst/>
          </a:prstGeom>
          <a:noFill/>
          <a:ln w="9525" algn="ctr">
            <a:noFill/>
            <a:miter lim="800000"/>
            <a:headEnd/>
            <a:tailEnd/>
          </a:ln>
        </p:spPr>
        <p:txBody>
          <a:bodyPr wrap="none" anchor="ctr"/>
          <a:lstStyle/>
          <a:p>
            <a:pPr marL="342900" indent="-342900" algn="ctr">
              <a:buClr>
                <a:schemeClr val="tx2"/>
              </a:buClr>
              <a:defRPr/>
            </a:pPr>
            <a:r>
              <a:rPr lang="zh-CN" altLang="en-US" sz="1400" dirty="0" smtClean="0">
                <a:solidFill>
                  <a:srgbClr val="0000FF"/>
                </a:solidFill>
                <a:latin typeface="黑体" pitchFamily="49" charset="-122"/>
                <a:ea typeface="黑体" pitchFamily="49" charset="-122"/>
              </a:rPr>
              <a:t>红色区域代表健康珊瑚分布，绿色代表健康海草分布</a:t>
            </a:r>
            <a:endParaRPr lang="zh-CN" altLang="en-US" sz="1400" dirty="0">
              <a:solidFill>
                <a:srgbClr val="0000FF"/>
              </a:solidFill>
              <a:latin typeface="黑体" pitchFamily="49" charset="-122"/>
              <a:ea typeface="黑体" pitchFamily="49" charset="-122"/>
            </a:endParaRPr>
          </a:p>
        </p:txBody>
      </p:sp>
      <p:pic>
        <p:nvPicPr>
          <p:cNvPr id="26" name="图片 25"/>
          <p:cNvPicPr>
            <a:picLocks noChangeAspect="1"/>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85786" y="2714620"/>
            <a:ext cx="3600000" cy="2698073"/>
          </a:xfrm>
          <a:prstGeom prst="rect">
            <a:avLst/>
          </a:prstGeom>
        </p:spPr>
      </p:pic>
      <p:pic>
        <p:nvPicPr>
          <p:cNvPr id="27" name="图片 26"/>
          <p:cNvPicPr>
            <a:picLocks/>
          </p:cNvPicPr>
          <p:nvPr/>
        </p:nvPicPr>
        <p:blipFill>
          <a:blip r:embed="rId5">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4786314" y="2729264"/>
            <a:ext cx="3600000" cy="2700000"/>
          </a:xfrm>
          <a:prstGeom prst="rect">
            <a:avLst/>
          </a:prstGeom>
        </p:spPr>
      </p:pic>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286520"/>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338554"/>
          </a:xfrm>
          <a:prstGeom prst="rect">
            <a:avLst/>
          </a:prstGeom>
        </p:spPr>
        <p:txBody>
          <a:bodyPr wrap="square">
            <a:spAutoFit/>
          </a:bodyPr>
          <a:lstStyle/>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五</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南海区海洋环境监测预报基础地理数据整编</a:t>
            </a:r>
            <a:endParaRPr lang="en-US" altLang="zh-CN" sz="1600" b="1" dirty="0" smtClean="0">
              <a:solidFill>
                <a:srgbClr val="FF0000"/>
              </a:solidFill>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6389891"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研究</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项目研究进展</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1" name="图片 6" descr="中国近海及远洋主要航线分布.jpg"/>
          <p:cNvPicPr>
            <a:picLocks noChangeAspect="1"/>
          </p:cNvPicPr>
          <p:nvPr/>
        </p:nvPicPr>
        <p:blipFill>
          <a:blip r:embed="rId4" cstate="print"/>
          <a:srcRect/>
          <a:stretch>
            <a:fillRect/>
          </a:stretch>
        </p:blipFill>
        <p:spPr bwMode="auto">
          <a:xfrm>
            <a:off x="0" y="4214818"/>
            <a:ext cx="2880000" cy="2013288"/>
          </a:xfrm>
          <a:prstGeom prst="rect">
            <a:avLst/>
          </a:prstGeom>
          <a:noFill/>
          <a:ln w="9525">
            <a:noFill/>
            <a:miter lim="800000"/>
            <a:headEnd/>
            <a:tailEnd/>
          </a:ln>
        </p:spPr>
      </p:pic>
      <p:sp>
        <p:nvSpPr>
          <p:cNvPr id="23" name="Rectangle 3"/>
          <p:cNvSpPr>
            <a:spLocks noChangeArrowheads="1"/>
          </p:cNvSpPr>
          <p:nvPr/>
        </p:nvSpPr>
        <p:spPr bwMode="auto">
          <a:xfrm>
            <a:off x="696923" y="1839916"/>
            <a:ext cx="5375275" cy="2089150"/>
          </a:xfrm>
          <a:prstGeom prst="rect">
            <a:avLst/>
          </a:prstGeom>
          <a:noFill/>
          <a:ln w="19050">
            <a:noFill/>
            <a:miter lim="800000"/>
            <a:headEnd/>
            <a:tailEnd/>
          </a:ln>
        </p:spPr>
        <p:txBody>
          <a:bodyPr lIns="91431" tIns="45714" rIns="91431" bIns="45714"/>
          <a:lstStyle/>
          <a:p>
            <a:pPr marL="438150" indent="-457200" algn="just">
              <a:lnSpc>
                <a:spcPct val="100000"/>
              </a:lnSpc>
              <a:spcBef>
                <a:spcPts val="800"/>
              </a:spcBef>
              <a:buClrTx/>
              <a:buFont typeface="Wingdings" pitchFamily="2" charset="2"/>
              <a:buChar char="u"/>
              <a:defRPr/>
            </a:pPr>
            <a:r>
              <a:rPr lang="zh-CN" altLang="en-US" sz="1600" dirty="0">
                <a:solidFill>
                  <a:srgbClr val="000000"/>
                </a:solidFill>
                <a:latin typeface="黑体" pitchFamily="49" charset="-122"/>
                <a:ea typeface="黑体" pitchFamily="49" charset="-122"/>
              </a:rPr>
              <a:t>整理中国海边界资料</a:t>
            </a:r>
            <a:endParaRPr lang="en-US" altLang="zh-CN" sz="1600" dirty="0">
              <a:solidFill>
                <a:srgbClr val="000000"/>
              </a:solidFill>
              <a:latin typeface="黑体" pitchFamily="49" charset="-122"/>
              <a:ea typeface="黑体" pitchFamily="49" charset="-122"/>
            </a:endParaRPr>
          </a:p>
          <a:p>
            <a:pPr marL="438150" indent="-457200" algn="just">
              <a:lnSpc>
                <a:spcPct val="100000"/>
              </a:lnSpc>
              <a:spcBef>
                <a:spcPts val="800"/>
              </a:spcBef>
              <a:buClrTx/>
              <a:buFont typeface="Wingdings" pitchFamily="2" charset="2"/>
              <a:buChar char="u"/>
              <a:defRPr/>
            </a:pPr>
            <a:r>
              <a:rPr lang="zh-CN" altLang="en-US" sz="1600" dirty="0">
                <a:solidFill>
                  <a:srgbClr val="000000"/>
                </a:solidFill>
                <a:latin typeface="黑体" pitchFamily="49" charset="-122"/>
                <a:ea typeface="黑体" pitchFamily="49" charset="-122"/>
              </a:rPr>
              <a:t>制作南海海域及渔区图</a:t>
            </a:r>
            <a:endParaRPr lang="en-US" altLang="zh-CN" sz="1600" dirty="0">
              <a:solidFill>
                <a:srgbClr val="000000"/>
              </a:solidFill>
              <a:latin typeface="黑体" pitchFamily="49" charset="-122"/>
              <a:ea typeface="黑体" pitchFamily="49" charset="-122"/>
            </a:endParaRPr>
          </a:p>
          <a:p>
            <a:pPr marL="438150" indent="-457200" algn="just">
              <a:lnSpc>
                <a:spcPct val="100000"/>
              </a:lnSpc>
              <a:spcBef>
                <a:spcPts val="800"/>
              </a:spcBef>
              <a:buClrTx/>
              <a:buFont typeface="Wingdings" pitchFamily="2" charset="2"/>
              <a:buChar char="u"/>
              <a:defRPr/>
            </a:pPr>
            <a:r>
              <a:rPr lang="zh-CN" altLang="en-US" sz="1600" dirty="0">
                <a:solidFill>
                  <a:srgbClr val="000000"/>
                </a:solidFill>
                <a:latin typeface="黑体" pitchFamily="49" charset="-122"/>
                <a:ea typeface="黑体" pitchFamily="49" charset="-122"/>
              </a:rPr>
              <a:t>整理主要航线信息并制图</a:t>
            </a:r>
            <a:endParaRPr lang="en-US" altLang="zh-CN" sz="1600" dirty="0">
              <a:solidFill>
                <a:srgbClr val="000000"/>
              </a:solidFill>
              <a:latin typeface="黑体" pitchFamily="49" charset="-122"/>
              <a:ea typeface="黑体" pitchFamily="49" charset="-122"/>
            </a:endParaRPr>
          </a:p>
          <a:p>
            <a:pPr marL="438150" indent="-457200" algn="just">
              <a:lnSpc>
                <a:spcPct val="100000"/>
              </a:lnSpc>
              <a:spcBef>
                <a:spcPts val="800"/>
              </a:spcBef>
              <a:buClrTx/>
              <a:buFont typeface="Wingdings" pitchFamily="2" charset="2"/>
              <a:buChar char="u"/>
              <a:defRPr/>
            </a:pPr>
            <a:r>
              <a:rPr lang="zh-CN" altLang="en-US" sz="1600" dirty="0">
                <a:solidFill>
                  <a:srgbClr val="000000"/>
                </a:solidFill>
                <a:latin typeface="黑体" pitchFamily="49" charset="-122"/>
                <a:ea typeface="黑体" pitchFamily="49" charset="-122"/>
              </a:rPr>
              <a:t>整理中国领海基线信息</a:t>
            </a:r>
            <a:endParaRPr lang="en-US" altLang="zh-CN" sz="1600" dirty="0">
              <a:solidFill>
                <a:srgbClr val="000000"/>
              </a:solidFill>
              <a:latin typeface="黑体" pitchFamily="49" charset="-122"/>
              <a:ea typeface="黑体" pitchFamily="49" charset="-122"/>
            </a:endParaRPr>
          </a:p>
          <a:p>
            <a:pPr marL="438150" indent="-457200" algn="just">
              <a:lnSpc>
                <a:spcPct val="100000"/>
              </a:lnSpc>
              <a:spcBef>
                <a:spcPts val="800"/>
              </a:spcBef>
              <a:buClrTx/>
              <a:buFont typeface="Wingdings" pitchFamily="2" charset="2"/>
              <a:buChar char="u"/>
              <a:defRPr/>
            </a:pPr>
            <a:r>
              <a:rPr lang="zh-CN" altLang="en-US" sz="1600" dirty="0">
                <a:solidFill>
                  <a:schemeClr val="accent4">
                    <a:lumMod val="50000"/>
                  </a:schemeClr>
                </a:solidFill>
                <a:latin typeface="黑体" pitchFamily="49" charset="-122"/>
                <a:ea typeface="黑体" pitchFamily="49" charset="-122"/>
              </a:rPr>
              <a:t>。。。。</a:t>
            </a:r>
          </a:p>
        </p:txBody>
      </p:sp>
      <p:pic>
        <p:nvPicPr>
          <p:cNvPr id="24" name="图片 3" descr="南海海域图-渔区全图.jpg"/>
          <p:cNvPicPr>
            <a:picLocks noChangeAspect="1"/>
          </p:cNvPicPr>
          <p:nvPr/>
        </p:nvPicPr>
        <p:blipFill>
          <a:blip r:embed="rId5"/>
          <a:srcRect/>
          <a:stretch>
            <a:fillRect/>
          </a:stretch>
        </p:blipFill>
        <p:spPr bwMode="auto">
          <a:xfrm>
            <a:off x="5286380" y="2905620"/>
            <a:ext cx="3786182" cy="3379648"/>
          </a:xfrm>
          <a:prstGeom prst="rect">
            <a:avLst/>
          </a:prstGeom>
          <a:noFill/>
          <a:ln w="9525">
            <a:noFill/>
            <a:miter lim="800000"/>
            <a:headEnd/>
            <a:tailEnd/>
          </a:ln>
        </p:spPr>
      </p:pic>
      <p:sp>
        <p:nvSpPr>
          <p:cNvPr id="25" name="Rectangle 6"/>
          <p:cNvSpPr>
            <a:spLocks noChangeArrowheads="1"/>
          </p:cNvSpPr>
          <p:nvPr/>
        </p:nvSpPr>
        <p:spPr bwMode="auto">
          <a:xfrm>
            <a:off x="5429256" y="2571744"/>
            <a:ext cx="3416327" cy="360362"/>
          </a:xfrm>
          <a:prstGeom prst="rect">
            <a:avLst/>
          </a:prstGeom>
          <a:noFill/>
          <a:ln w="9525" algn="ctr">
            <a:noFill/>
            <a:miter lim="800000"/>
            <a:headEnd/>
            <a:tailEnd/>
          </a:ln>
        </p:spPr>
        <p:txBody>
          <a:bodyPr wrap="none" anchor="ctr"/>
          <a:lstStyle/>
          <a:p>
            <a:pPr marL="342900" indent="-342900" algn="ctr">
              <a:lnSpc>
                <a:spcPct val="100000"/>
              </a:lnSpc>
              <a:buClr>
                <a:schemeClr val="tx2"/>
              </a:buClr>
              <a:buFontTx/>
              <a:buNone/>
              <a:defRPr/>
            </a:pPr>
            <a:r>
              <a:rPr kumimoji="0" lang="zh-CN" altLang="en-US" sz="1400" b="1" dirty="0">
                <a:solidFill>
                  <a:srgbClr val="0000FF"/>
                </a:solidFill>
              </a:rPr>
              <a:t>南海海域渔区分布图（叠加</a:t>
            </a:r>
            <a:r>
              <a:rPr kumimoji="0" lang="en-US" altLang="zh-CN" sz="1400" b="1" dirty="0" err="1" smtClean="0">
                <a:solidFill>
                  <a:srgbClr val="0000FF"/>
                </a:solidFill>
              </a:rPr>
              <a:t>Etopo</a:t>
            </a:r>
            <a:r>
              <a:rPr kumimoji="0" lang="zh-CN" altLang="en-US" sz="1400" b="1" dirty="0">
                <a:solidFill>
                  <a:srgbClr val="0000FF"/>
                </a:solidFill>
              </a:rPr>
              <a:t>水深）</a:t>
            </a:r>
          </a:p>
        </p:txBody>
      </p:sp>
      <p:pic>
        <p:nvPicPr>
          <p:cNvPr id="26" name="图片 7" descr="中国领海基线2.jpg"/>
          <p:cNvPicPr>
            <a:picLocks noChangeAspect="1"/>
          </p:cNvPicPr>
          <p:nvPr/>
        </p:nvPicPr>
        <p:blipFill>
          <a:blip r:embed="rId6" cstate="print"/>
          <a:srcRect/>
          <a:stretch>
            <a:fillRect/>
          </a:stretch>
        </p:blipFill>
        <p:spPr bwMode="auto">
          <a:xfrm>
            <a:off x="3071802" y="3714752"/>
            <a:ext cx="2160000" cy="2608512"/>
          </a:xfrm>
          <a:prstGeom prst="rect">
            <a:avLst/>
          </a:prstGeom>
          <a:noFill/>
          <a:ln w="9525">
            <a:noFill/>
            <a:miter lim="800000"/>
            <a:headEnd/>
            <a:tailEnd/>
          </a:ln>
        </p:spPr>
      </p:pic>
      <p:sp>
        <p:nvSpPr>
          <p:cNvPr id="27" name="Rectangle 6"/>
          <p:cNvSpPr>
            <a:spLocks noChangeArrowheads="1"/>
          </p:cNvSpPr>
          <p:nvPr/>
        </p:nvSpPr>
        <p:spPr bwMode="auto">
          <a:xfrm>
            <a:off x="3071803" y="3429000"/>
            <a:ext cx="2143140" cy="215900"/>
          </a:xfrm>
          <a:prstGeom prst="rect">
            <a:avLst/>
          </a:prstGeom>
          <a:noFill/>
          <a:ln w="9525" algn="ctr">
            <a:noFill/>
            <a:miter lim="800000"/>
            <a:headEnd/>
            <a:tailEnd/>
          </a:ln>
        </p:spPr>
        <p:txBody>
          <a:bodyPr wrap="none" anchor="ctr"/>
          <a:lstStyle/>
          <a:p>
            <a:pPr marL="342900" indent="-342900" algn="ctr">
              <a:lnSpc>
                <a:spcPct val="100000"/>
              </a:lnSpc>
              <a:buClr>
                <a:schemeClr val="tx2"/>
              </a:buClr>
              <a:buFontTx/>
              <a:buNone/>
            </a:pPr>
            <a:r>
              <a:rPr kumimoji="0" lang="zh-CN" altLang="en-US" sz="1400" b="1" dirty="0">
                <a:solidFill>
                  <a:srgbClr val="0000FF"/>
                </a:solidFill>
                <a:latin typeface="+mn-ea"/>
              </a:rPr>
              <a:t>中国领海基线图</a:t>
            </a:r>
          </a:p>
        </p:txBody>
      </p:sp>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直接连接符 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8" name="TextBox 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2" name="TextBox 1"/>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矩形 3"/>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2" name="矩形 11"/>
          <p:cNvSpPr/>
          <p:nvPr/>
        </p:nvSpPr>
        <p:spPr>
          <a:xfrm>
            <a:off x="648000" y="1512000"/>
            <a:ext cx="7848000" cy="3924151"/>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a:t>
            </a:r>
            <a:r>
              <a:rPr lang="zh-CN" altLang="en-US" sz="1600" b="1" dirty="0" smtClean="0">
                <a:latin typeface="黑体" panose="02010609060101010101" pitchFamily="49" charset="-122"/>
                <a:ea typeface="黑体" panose="02010609060101010101" pitchFamily="49" charset="-122"/>
              </a:rPr>
              <a:t>研究内容</a:t>
            </a:r>
            <a:r>
              <a:rPr lang="zh-CN" altLang="zh-CN" sz="1600" b="1" dirty="0" smtClean="0">
                <a:latin typeface="黑体" panose="02010609060101010101" pitchFamily="49" charset="-122"/>
                <a:ea typeface="黑体" panose="02010609060101010101" pitchFamily="49" charset="-122"/>
              </a:rPr>
              <a:t>】</a:t>
            </a:r>
            <a:endParaRPr lang="zh-CN" altLang="zh-CN" sz="1600" b="1" dirty="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1</a:t>
            </a:r>
            <a:r>
              <a:rPr lang="zh-CN" altLang="en-US" sz="1600" dirty="0" smtClean="0">
                <a:latin typeface="黑体" panose="02010609060101010101" pitchFamily="49" charset="-122"/>
                <a:ea typeface="黑体" panose="02010609060101010101" pitchFamily="49" charset="-122"/>
              </a:rPr>
              <a:t>）基于</a:t>
            </a:r>
            <a:r>
              <a:rPr lang="en-US" altLang="zh-CN" sz="1600" dirty="0" smtClean="0">
                <a:latin typeface="黑体" panose="02010609060101010101" pitchFamily="49" charset="-122"/>
                <a:ea typeface="黑体" panose="02010609060101010101" pitchFamily="49" charset="-122"/>
              </a:rPr>
              <a:t>SAR</a:t>
            </a:r>
            <a:r>
              <a:rPr lang="zh-CN" altLang="en-US" sz="1600" dirty="0" smtClean="0">
                <a:latin typeface="黑体" panose="02010609060101010101" pitchFamily="49" charset="-122"/>
                <a:ea typeface="黑体" panose="02010609060101010101" pitchFamily="49" charset="-122"/>
              </a:rPr>
              <a:t>数据开展南海重点海域溢油遥感监测，挖掘不同海况条件下的海面溢油识别与分类的敏感因子，分析海洋环境与</a:t>
            </a:r>
            <a:r>
              <a:rPr lang="en-US" altLang="zh-CN" sz="1600" dirty="0" smtClean="0">
                <a:latin typeface="黑体" panose="02010609060101010101" pitchFamily="49" charset="-122"/>
                <a:ea typeface="黑体" panose="02010609060101010101" pitchFamily="49" charset="-122"/>
              </a:rPr>
              <a:t>SAR</a:t>
            </a:r>
            <a:r>
              <a:rPr lang="zh-CN" altLang="en-US" sz="1600" dirty="0" smtClean="0">
                <a:latin typeface="黑体" panose="02010609060101010101" pitchFamily="49" charset="-122"/>
                <a:ea typeface="黑体" panose="02010609060101010101" pitchFamily="49" charset="-122"/>
              </a:rPr>
              <a:t>观测模式对海面溢油识别与分类的影响。</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2</a:t>
            </a:r>
            <a:r>
              <a:rPr lang="zh-CN" altLang="en-US" sz="1600" dirty="0" smtClean="0">
                <a:latin typeface="黑体" panose="02010609060101010101" pitchFamily="49" charset="-122"/>
                <a:ea typeface="黑体" panose="02010609060101010101" pitchFamily="49" charset="-122"/>
              </a:rPr>
              <a:t>）基于</a:t>
            </a:r>
            <a:r>
              <a:rPr lang="en-US" altLang="zh-CN" sz="1600" dirty="0" smtClean="0">
                <a:latin typeface="黑体" panose="02010609060101010101" pitchFamily="49" charset="-122"/>
                <a:ea typeface="黑体" panose="02010609060101010101" pitchFamily="49" charset="-122"/>
              </a:rPr>
              <a:t>MODIS</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HY-1B</a:t>
            </a:r>
            <a:r>
              <a:rPr lang="zh-CN" altLang="en-US" sz="1600" dirty="0" smtClean="0">
                <a:latin typeface="黑体" panose="02010609060101010101" pitchFamily="49" charset="-122"/>
                <a:ea typeface="黑体" panose="02010609060101010101" pitchFamily="49" charset="-122"/>
              </a:rPr>
              <a:t>等数据开展华南沿海赤潮遥感监测，发展适用于</a:t>
            </a:r>
            <a:r>
              <a:rPr lang="en-US" altLang="zh-CN" sz="1600" dirty="0" smtClean="0">
                <a:latin typeface="黑体" panose="02010609060101010101" pitchFamily="49" charset="-122"/>
                <a:ea typeface="黑体" panose="02010609060101010101" pitchFamily="49" charset="-122"/>
              </a:rPr>
              <a:t>MODIS</a:t>
            </a:r>
            <a:r>
              <a:rPr lang="zh-CN" altLang="en-US" sz="1600" dirty="0" smtClean="0">
                <a:latin typeface="黑体" panose="02010609060101010101" pitchFamily="49" charset="-122"/>
                <a:ea typeface="黑体" panose="02010609060101010101" pitchFamily="49" charset="-122"/>
              </a:rPr>
              <a:t>等遥感数据的赤潮监测方法，研究华南沿海赤潮特性，探测赤潮与环境因子的影响关系。</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3</a:t>
            </a:r>
            <a:r>
              <a:rPr lang="zh-CN" altLang="en-US" sz="1600" dirty="0" smtClean="0">
                <a:latin typeface="黑体" panose="02010609060101010101" pitchFamily="49" charset="-122"/>
                <a:ea typeface="黑体" panose="02010609060101010101" pitchFamily="49" charset="-122"/>
              </a:rPr>
              <a:t>）应用</a:t>
            </a:r>
            <a:r>
              <a:rPr lang="en-US" altLang="zh-CN" sz="1600" dirty="0" smtClean="0">
                <a:latin typeface="黑体" panose="02010609060101010101" pitchFamily="49" charset="-122"/>
                <a:ea typeface="黑体" panose="02010609060101010101" pitchFamily="49" charset="-122"/>
              </a:rPr>
              <a:t>HY-2</a:t>
            </a:r>
            <a:r>
              <a:rPr lang="zh-CN" altLang="en-US" sz="1600" dirty="0" smtClean="0">
                <a:latin typeface="黑体" panose="02010609060101010101" pitchFamily="49" charset="-122"/>
                <a:ea typeface="黑体" panose="02010609060101010101" pitchFamily="49" charset="-122"/>
              </a:rPr>
              <a:t>等微波散射计资料，开展台风参数反演方法研究，结合台风参数资料和</a:t>
            </a:r>
            <a:r>
              <a:rPr lang="en-US" altLang="zh-CN" sz="1600" dirty="0" err="1" smtClean="0">
                <a:latin typeface="黑体" panose="02010609060101010101" pitchFamily="49" charset="-122"/>
                <a:ea typeface="黑体" panose="02010609060101010101" pitchFamily="49" charset="-122"/>
              </a:rPr>
              <a:t>Jelesnianki</a:t>
            </a:r>
            <a:r>
              <a:rPr lang="zh-CN" altLang="en-US" sz="1600" dirty="0" smtClean="0">
                <a:latin typeface="黑体" panose="02010609060101010101" pitchFamily="49" charset="-122"/>
                <a:ea typeface="黑体" panose="02010609060101010101" pitchFamily="49" charset="-122"/>
              </a:rPr>
              <a:t>台风模型来反演台风最大风速半径，利用卫星遥感风场开展台风定位、定强研究。</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4</a:t>
            </a:r>
            <a:r>
              <a:rPr lang="zh-CN" altLang="en-US" sz="1600" dirty="0" smtClean="0">
                <a:latin typeface="黑体" panose="02010609060101010101" pitchFamily="49" charset="-122"/>
                <a:ea typeface="黑体" panose="02010609060101010101" pitchFamily="49" charset="-122"/>
              </a:rPr>
              <a:t>）基于多源遥感数据开展南海珊瑚礁遥感监测，调查珊瑚礁分布状况，研究珊瑚礁生态系统健康状况。</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5</a:t>
            </a:r>
            <a:r>
              <a:rPr lang="zh-CN" altLang="en-US" sz="1600" dirty="0" smtClean="0">
                <a:latin typeface="黑体" panose="02010609060101010101" pitchFamily="49" charset="-122"/>
                <a:ea typeface="黑体" panose="02010609060101010101" pitchFamily="49" charset="-122"/>
              </a:rPr>
              <a:t>）开展需求调研，进行南海区基础地理数据整编，主要包括水深、岸线、水系、岛礁、港口、码头、油气设施、航线等。</a:t>
            </a:r>
            <a:endParaRPr lang="en-US" altLang="zh-CN" sz="1600" dirty="0" smtClean="0">
              <a:latin typeface="黑体" panose="02010609060101010101" pitchFamily="49" charset="-122"/>
              <a:ea typeface="黑体" panose="02010609060101010101" pitchFamily="49" charset="-122"/>
            </a:endParaRPr>
          </a:p>
          <a:p>
            <a:pPr indent="457200"/>
            <a:endParaRPr lang="zh-CN" altLang="zh-CN" sz="1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00069841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直接连接符 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8" name="TextBox 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2" name="矩形 11"/>
          <p:cNvSpPr/>
          <p:nvPr/>
        </p:nvSpPr>
        <p:spPr>
          <a:xfrm>
            <a:off x="647999" y="1512000"/>
            <a:ext cx="7848000" cy="3908762"/>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【预期目标】</a:t>
            </a:r>
            <a:endParaRPr lang="zh-CN" altLang="zh-CN" sz="1600" dirty="0">
              <a:latin typeface="黑体" panose="02010609060101010101" pitchFamily="49" charset="-122"/>
              <a:ea typeface="黑体" panose="02010609060101010101" pitchFamily="49" charset="-122"/>
            </a:endParaRPr>
          </a:p>
          <a:p>
            <a:pPr>
              <a:spcBef>
                <a:spcPts val="600"/>
              </a:spcBef>
            </a:pPr>
            <a:r>
              <a:rPr lang="zh-CN" altLang="zh-CN" sz="1600" dirty="0" smtClean="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1</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研究南海重点海域溢油遥感监测关键参数，分析海洋环境与</a:t>
            </a:r>
            <a:r>
              <a:rPr lang="en-US" altLang="zh-CN" sz="1600" dirty="0" smtClean="0">
                <a:latin typeface="黑体" panose="02010609060101010101" pitchFamily="49" charset="-122"/>
                <a:ea typeface="黑体" panose="02010609060101010101" pitchFamily="49" charset="-122"/>
              </a:rPr>
              <a:t>SAR</a:t>
            </a:r>
            <a:r>
              <a:rPr lang="zh-CN" altLang="en-US" sz="1600" dirty="0" smtClean="0">
                <a:latin typeface="黑体" panose="02010609060101010101" pitchFamily="49" charset="-122"/>
                <a:ea typeface="黑体" panose="02010609060101010101" pitchFamily="49" charset="-122"/>
              </a:rPr>
              <a:t>观测模式对海面溢油识别与分类的影响。</a:t>
            </a:r>
          </a:p>
          <a:p>
            <a:pPr>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2</a:t>
            </a:r>
            <a:r>
              <a:rPr lang="zh-CN" altLang="en-US" sz="1600" dirty="0" smtClean="0">
                <a:latin typeface="黑体" panose="02010609060101010101" pitchFamily="49" charset="-122"/>
                <a:ea typeface="黑体" panose="02010609060101010101" pitchFamily="49" charset="-122"/>
              </a:rPr>
              <a:t>）研究基于不同数据源的华南近海赤潮监测方法，建立赤潮遥感监测体系。</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3</a:t>
            </a:r>
            <a:r>
              <a:rPr lang="zh-CN" altLang="en-US" sz="1600" dirty="0" smtClean="0">
                <a:latin typeface="黑体" panose="02010609060101010101" pitchFamily="49" charset="-122"/>
                <a:ea typeface="黑体" panose="02010609060101010101" pitchFamily="49" charset="-122"/>
              </a:rPr>
              <a:t>）研究台风遥感反演方法，开展风场数据真实性检验，提供台风风场结构等遥感监测产品。</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4</a:t>
            </a:r>
            <a:r>
              <a:rPr lang="zh-CN" altLang="en-US" sz="1600" dirty="0" smtClean="0">
                <a:latin typeface="黑体" panose="02010609060101010101" pitchFamily="49" charset="-122"/>
                <a:ea typeface="黑体" panose="02010609060101010101" pitchFamily="49" charset="-122"/>
              </a:rPr>
              <a:t>）研究珊瑚礁遥感监测方法，掌握基于光学遥感数据的珊瑚礁调查及健康状况监测方法体系。</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5</a:t>
            </a:r>
            <a:r>
              <a:rPr lang="zh-CN" altLang="en-US"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按要求整编南海</a:t>
            </a:r>
            <a:r>
              <a:rPr lang="zh-CN" altLang="en-US" sz="1600" dirty="0" smtClean="0">
                <a:latin typeface="黑体" panose="02010609060101010101" pitchFamily="49" charset="-122"/>
                <a:ea typeface="黑体" panose="02010609060101010101" pitchFamily="49" charset="-122"/>
              </a:rPr>
              <a:t>区基础地理信息</a:t>
            </a:r>
            <a:r>
              <a:rPr lang="zh-CN" altLang="en-US" sz="1600" dirty="0" smtClean="0">
                <a:latin typeface="黑体" panose="02010609060101010101" pitchFamily="49" charset="-122"/>
                <a:ea typeface="黑体" panose="02010609060101010101" pitchFamily="49" charset="-122"/>
              </a:rPr>
              <a:t>数据，建立资料整编规范。</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zh-CN"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6</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个人</a:t>
            </a:r>
            <a:r>
              <a:rPr lang="zh-CN" altLang="zh-CN" sz="1600" dirty="0" smtClean="0">
                <a:latin typeface="黑体" panose="02010609060101010101" pitchFamily="49" charset="-122"/>
                <a:ea typeface="黑体" panose="02010609060101010101" pitchFamily="49" charset="-122"/>
              </a:rPr>
              <a:t>内容</a:t>
            </a:r>
            <a:r>
              <a:rPr lang="zh-CN" altLang="en-US" sz="1600" dirty="0" smtClean="0">
                <a:latin typeface="黑体" panose="02010609060101010101" pitchFamily="49" charset="-122"/>
                <a:ea typeface="黑体" panose="02010609060101010101" pitchFamily="49" charset="-122"/>
              </a:rPr>
              <a:t>撰</a:t>
            </a:r>
            <a:r>
              <a:rPr lang="zh-CN" altLang="zh-CN" sz="1600" dirty="0" smtClean="0">
                <a:latin typeface="黑体" panose="02010609060101010101" pitchFamily="49" charset="-122"/>
                <a:ea typeface="黑体" panose="02010609060101010101" pitchFamily="49" charset="-122"/>
              </a:rPr>
              <a:t>写进展报告，定期（</a:t>
            </a:r>
            <a:r>
              <a:rPr lang="en-US" altLang="zh-CN" sz="1600" dirty="0" smtClean="0">
                <a:latin typeface="黑体" panose="02010609060101010101" pitchFamily="49" charset="-122"/>
                <a:ea typeface="黑体" panose="02010609060101010101" pitchFamily="49" charset="-122"/>
              </a:rPr>
              <a:t>2</a:t>
            </a:r>
            <a:r>
              <a:rPr lang="zh-CN" altLang="zh-CN" sz="1600" dirty="0" smtClean="0">
                <a:latin typeface="黑体" panose="02010609060101010101" pitchFamily="49" charset="-122"/>
                <a:ea typeface="黑体" panose="02010609060101010101" pitchFamily="49" charset="-122"/>
              </a:rPr>
              <a:t>个月）汇报研究进展，</a:t>
            </a:r>
            <a:r>
              <a:rPr lang="zh-CN" altLang="en-US" sz="1600" dirty="0" smtClean="0">
                <a:latin typeface="黑体" panose="02010609060101010101" pitchFamily="49" charset="-122"/>
                <a:ea typeface="黑体" panose="02010609060101010101" pitchFamily="49" charset="-122"/>
              </a:rPr>
              <a:t>视</a:t>
            </a:r>
            <a:r>
              <a:rPr lang="zh-CN" altLang="zh-CN" sz="1600" dirty="0" smtClean="0">
                <a:latin typeface="黑体" panose="02010609060101010101" pitchFamily="49" charset="-122"/>
                <a:ea typeface="黑体" panose="02010609060101010101" pitchFamily="49" charset="-122"/>
              </a:rPr>
              <a:t>最新进展适时作出调整</a:t>
            </a:r>
            <a:r>
              <a:rPr lang="zh-CN" altLang="en-US" sz="1600" dirty="0" smtClean="0">
                <a:latin typeface="黑体" panose="02010609060101010101" pitchFamily="49" charset="-122"/>
                <a:ea typeface="黑体" panose="02010609060101010101" pitchFamily="49" charset="-122"/>
              </a:rPr>
              <a:t>。</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7</a:t>
            </a:r>
            <a:r>
              <a:rPr lang="zh-CN" altLang="en-US" sz="1600" dirty="0" smtClean="0">
                <a:latin typeface="黑体" panose="02010609060101010101" pitchFamily="49" charset="-122"/>
                <a:ea typeface="黑体" panose="02010609060101010101" pitchFamily="49" charset="-122"/>
              </a:rPr>
              <a:t>）个人</a:t>
            </a:r>
            <a:r>
              <a:rPr lang="zh-CN" altLang="zh-CN" sz="1600" dirty="0" smtClean="0">
                <a:latin typeface="黑体" panose="02010609060101010101" pitchFamily="49" charset="-122"/>
                <a:ea typeface="黑体" panose="02010609060101010101" pitchFamily="49" charset="-122"/>
              </a:rPr>
              <a:t>研究的成果将形成</a:t>
            </a:r>
            <a:r>
              <a:rPr lang="zh-CN" altLang="en-US" sz="1600" dirty="0" smtClean="0">
                <a:latin typeface="黑体" panose="02010609060101010101" pitchFamily="49" charset="-122"/>
                <a:ea typeface="黑体" panose="02010609060101010101" pitchFamily="49" charset="-122"/>
              </a:rPr>
              <a:t>相关的</a:t>
            </a:r>
            <a:r>
              <a:rPr lang="zh-CN" altLang="zh-CN" sz="1600" dirty="0" smtClean="0">
                <a:latin typeface="黑体" panose="02010609060101010101" pitchFamily="49" charset="-122"/>
                <a:ea typeface="黑体" panose="02010609060101010101" pitchFamily="49" charset="-122"/>
              </a:rPr>
              <a:t>子研究技术报告</a:t>
            </a:r>
            <a:r>
              <a:rPr lang="zh-CN" altLang="en-US" sz="1600" dirty="0" smtClean="0">
                <a:latin typeface="黑体" panose="02010609060101010101" pitchFamily="49" charset="-122"/>
                <a:ea typeface="黑体" panose="02010609060101010101" pitchFamily="49" charset="-122"/>
              </a:rPr>
              <a:t>。</a:t>
            </a:r>
            <a:endParaRPr lang="zh-CN" altLang="zh-CN" sz="1600" dirty="0" smtClean="0">
              <a:latin typeface="黑体" panose="02010609060101010101" pitchFamily="49" charset="-122"/>
              <a:ea typeface="黑体" panose="02010609060101010101" pitchFamily="49" charset="-122"/>
            </a:endParaRPr>
          </a:p>
          <a:p>
            <a:pPr>
              <a:spcBef>
                <a:spcPts val="600"/>
              </a:spcBef>
            </a:pPr>
            <a:r>
              <a:rPr lang="zh-CN" altLang="zh-CN"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8</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撰写相关论文和研究报告。</a:t>
            </a:r>
            <a:endParaRPr lang="en-US" altLang="zh-CN" sz="1600" dirty="0">
              <a:latin typeface="黑体" panose="02010609060101010101" pitchFamily="49" charset="-122"/>
              <a:ea typeface="黑体" panose="02010609060101010101" pitchFamily="49" charset="-122"/>
            </a:endParaRPr>
          </a:p>
        </p:txBody>
      </p:sp>
      <p:sp>
        <p:nvSpPr>
          <p:cNvPr id="13" name="矩形 12"/>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4" name="TextBox 13"/>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5479322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直接连接符 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8" name="TextBox 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1999"/>
            <a:ext cx="7848000" cy="3247043"/>
          </a:xfrm>
          <a:prstGeom prst="rect">
            <a:avLst/>
          </a:prstGeom>
        </p:spPr>
        <p:txBody>
          <a:bodyPr wrap="square">
            <a:spAutoFit/>
          </a:bodyPr>
          <a:lstStyle/>
          <a:p>
            <a:r>
              <a:rPr lang="zh-CN" altLang="zh-CN" sz="1600" b="1" dirty="0">
                <a:latin typeface="黑体" panose="02010609060101010101" pitchFamily="49" charset="-122"/>
                <a:ea typeface="黑体" panose="02010609060101010101" pitchFamily="49" charset="-122"/>
              </a:rPr>
              <a:t>【课题设置】</a:t>
            </a:r>
            <a:endParaRPr lang="zh-CN" altLang="zh-CN" sz="1600" dirty="0">
              <a:latin typeface="黑体" panose="02010609060101010101" pitchFamily="49" charset="-122"/>
              <a:ea typeface="黑体" panose="02010609060101010101" pitchFamily="49" charset="-122"/>
            </a:endParaRPr>
          </a:p>
          <a:p>
            <a:pPr marL="648000">
              <a:lnSpc>
                <a:spcPct val="150000"/>
              </a:lnSpc>
              <a:spcBef>
                <a:spcPts val="600"/>
              </a:spcBef>
            </a:pPr>
            <a:r>
              <a:rPr lang="zh-CN" altLang="zh-CN" sz="1600" dirty="0">
                <a:latin typeface="黑体" panose="02010609060101010101" pitchFamily="49" charset="-122"/>
                <a:ea typeface="黑体" panose="02010609060101010101" pitchFamily="49" charset="-122"/>
              </a:rPr>
              <a:t>根据本项目的总体目标和研究内容将设置</a:t>
            </a:r>
            <a:r>
              <a:rPr lang="zh-CN" altLang="zh-CN" sz="1600" dirty="0" smtClean="0">
                <a:latin typeface="黑体" panose="02010609060101010101" pitchFamily="49" charset="-122"/>
                <a:ea typeface="黑体" panose="02010609060101010101" pitchFamily="49" charset="-122"/>
              </a:rPr>
              <a:t>如下</a:t>
            </a:r>
            <a:r>
              <a:rPr lang="zh-CN" altLang="en-US" sz="1600" dirty="0" smtClean="0">
                <a:latin typeface="黑体" panose="02010609060101010101" pitchFamily="49" charset="-122"/>
                <a:ea typeface="黑体" panose="02010609060101010101" pitchFamily="49" charset="-122"/>
              </a:rPr>
              <a:t>六</a:t>
            </a:r>
            <a:r>
              <a:rPr lang="zh-CN" altLang="zh-CN" sz="1600" dirty="0" smtClean="0">
                <a:latin typeface="黑体" panose="02010609060101010101" pitchFamily="49" charset="-122"/>
                <a:ea typeface="黑体" panose="02010609060101010101" pitchFamily="49" charset="-122"/>
              </a:rPr>
              <a:t>个</a:t>
            </a:r>
            <a:r>
              <a:rPr lang="zh-CN" altLang="zh-CN" sz="1600" dirty="0">
                <a:latin typeface="黑体" panose="02010609060101010101" pitchFamily="49" charset="-122"/>
                <a:ea typeface="黑体" panose="02010609060101010101" pitchFamily="49" charset="-122"/>
              </a:rPr>
              <a:t>课题：</a:t>
            </a:r>
          </a:p>
          <a:p>
            <a:pPr marL="648000">
              <a:lnSpc>
                <a:spcPct val="150000"/>
              </a:lnSpc>
              <a:spcBef>
                <a:spcPts val="600"/>
              </a:spcBef>
            </a:pPr>
            <a:r>
              <a:rPr lang="zh-CN" altLang="zh-CN" dirty="0" smtClean="0">
                <a:latin typeface="黑体" panose="02010609060101010101" pitchFamily="49" charset="-122"/>
                <a:ea typeface="黑体" panose="02010609060101010101" pitchFamily="49" charset="-122"/>
              </a:rPr>
              <a:t>课题</a:t>
            </a:r>
            <a:r>
              <a:rPr lang="zh-CN" altLang="en-US" dirty="0" smtClean="0">
                <a:latin typeface="黑体" panose="02010609060101010101" pitchFamily="49" charset="-122"/>
                <a:ea typeface="黑体" panose="02010609060101010101" pitchFamily="49" charset="-122"/>
              </a:rPr>
              <a:t>一</a:t>
            </a:r>
            <a:r>
              <a:rPr lang="zh-CN"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南海</a:t>
            </a:r>
            <a:r>
              <a:rPr lang="zh-CN" altLang="en-US" dirty="0" smtClean="0">
                <a:latin typeface="黑体" panose="02010609060101010101" pitchFamily="49" charset="-122"/>
                <a:ea typeface="黑体" panose="02010609060101010101" pitchFamily="49" charset="-122"/>
              </a:rPr>
              <a:t>重点海域溢油监测及影响因素</a:t>
            </a:r>
            <a:r>
              <a:rPr lang="zh-CN" altLang="en-US" dirty="0" smtClean="0">
                <a:latin typeface="黑体" panose="02010609060101010101" pitchFamily="49" charset="-122"/>
                <a:ea typeface="黑体" panose="02010609060101010101" pitchFamily="49" charset="-122"/>
              </a:rPr>
              <a:t>探讨</a:t>
            </a:r>
            <a:endParaRPr lang="en-US" altLang="zh-CN" dirty="0" smtClean="0">
              <a:latin typeface="黑体" panose="02010609060101010101" pitchFamily="49" charset="-122"/>
              <a:ea typeface="黑体" panose="02010609060101010101" pitchFamily="49" charset="-122"/>
            </a:endParaRPr>
          </a:p>
          <a:p>
            <a:pPr marL="648000">
              <a:lnSpc>
                <a:spcPct val="150000"/>
              </a:lnSpc>
              <a:spcBef>
                <a:spcPts val="600"/>
              </a:spcBef>
            </a:pPr>
            <a:r>
              <a:rPr lang="zh-CN" altLang="zh-CN" dirty="0" smtClean="0">
                <a:latin typeface="黑体" panose="02010609060101010101" pitchFamily="49" charset="-122"/>
                <a:ea typeface="黑体" panose="02010609060101010101" pitchFamily="49" charset="-122"/>
              </a:rPr>
              <a:t>课题</a:t>
            </a:r>
            <a:r>
              <a:rPr lang="zh-CN" altLang="en-US" dirty="0" smtClean="0">
                <a:latin typeface="黑体" panose="02010609060101010101" pitchFamily="49" charset="-122"/>
                <a:ea typeface="黑体" panose="02010609060101010101" pitchFamily="49" charset="-122"/>
              </a:rPr>
              <a:t>二</a:t>
            </a:r>
            <a:r>
              <a:rPr lang="zh-CN"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华南沿海赤潮遥感监测方法研究 </a:t>
            </a:r>
            <a:endParaRPr lang="zh-CN" altLang="zh-CN" dirty="0">
              <a:latin typeface="黑体" panose="02010609060101010101" pitchFamily="49" charset="-122"/>
              <a:ea typeface="黑体" panose="02010609060101010101" pitchFamily="49" charset="-122"/>
            </a:endParaRPr>
          </a:p>
          <a:p>
            <a:pPr marL="648000">
              <a:lnSpc>
                <a:spcPct val="150000"/>
              </a:lnSpc>
              <a:spcBef>
                <a:spcPts val="600"/>
              </a:spcBef>
            </a:pPr>
            <a:r>
              <a:rPr lang="zh-CN" altLang="zh-CN" dirty="0" smtClean="0">
                <a:latin typeface="黑体" panose="02010609060101010101" pitchFamily="49" charset="-122"/>
                <a:ea typeface="黑体" panose="02010609060101010101" pitchFamily="49" charset="-122"/>
              </a:rPr>
              <a:t>课题</a:t>
            </a:r>
            <a:r>
              <a:rPr lang="zh-CN" altLang="en-US" dirty="0" smtClean="0">
                <a:latin typeface="黑体" panose="02010609060101010101" pitchFamily="49" charset="-122"/>
                <a:ea typeface="黑体" panose="02010609060101010101" pitchFamily="49" charset="-122"/>
              </a:rPr>
              <a:t>三</a:t>
            </a:r>
            <a:r>
              <a:rPr lang="zh-CN"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基于遥感数据的台风风场结构探测及业务应用</a:t>
            </a:r>
            <a:endParaRPr lang="en-US" altLang="zh-CN" dirty="0">
              <a:latin typeface="黑体" panose="02010609060101010101" pitchFamily="49" charset="-122"/>
              <a:ea typeface="黑体" panose="02010609060101010101" pitchFamily="49" charset="-122"/>
            </a:endParaRPr>
          </a:p>
          <a:p>
            <a:pPr marL="648000">
              <a:lnSpc>
                <a:spcPct val="150000"/>
              </a:lnSpc>
              <a:spcBef>
                <a:spcPts val="600"/>
              </a:spcBef>
            </a:pPr>
            <a:r>
              <a:rPr lang="zh-CN" altLang="zh-CN" dirty="0" smtClean="0">
                <a:latin typeface="黑体" panose="02010609060101010101" pitchFamily="49" charset="-122"/>
                <a:ea typeface="黑体" panose="02010609060101010101" pitchFamily="49" charset="-122"/>
              </a:rPr>
              <a:t>课题</a:t>
            </a:r>
            <a:r>
              <a:rPr lang="zh-CN" altLang="en-US" dirty="0" smtClean="0">
                <a:latin typeface="黑体" panose="02010609060101010101" pitchFamily="49" charset="-122"/>
                <a:ea typeface="黑体" panose="02010609060101010101" pitchFamily="49" charset="-122"/>
              </a:rPr>
              <a:t>四</a:t>
            </a:r>
            <a:r>
              <a:rPr lang="zh-CN"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三沙珊瑚礁分布及健康状况遥感调查研究</a:t>
            </a:r>
            <a:endParaRPr lang="en-US" altLang="zh-CN" dirty="0" smtClean="0">
              <a:latin typeface="黑体" panose="02010609060101010101" pitchFamily="49" charset="-122"/>
              <a:ea typeface="黑体" panose="02010609060101010101" pitchFamily="49" charset="-122"/>
            </a:endParaRPr>
          </a:p>
          <a:p>
            <a:pPr marL="648000">
              <a:lnSpc>
                <a:spcPct val="150000"/>
              </a:lnSpc>
              <a:spcBef>
                <a:spcPts val="600"/>
              </a:spcBef>
            </a:pPr>
            <a:r>
              <a:rPr lang="zh-CN" altLang="en-US" dirty="0" smtClean="0">
                <a:latin typeface="黑体" panose="02010609060101010101" pitchFamily="49" charset="-122"/>
                <a:ea typeface="黑体" panose="02010609060101010101" pitchFamily="49" charset="-122"/>
              </a:rPr>
              <a:t>课题五：</a:t>
            </a:r>
            <a:r>
              <a:rPr lang="zh-CN" altLang="en-US" dirty="0" smtClean="0">
                <a:latin typeface="黑体" panose="02010609060101010101" pitchFamily="49" charset="-122"/>
                <a:ea typeface="黑体" panose="02010609060101010101" pitchFamily="49" charset="-122"/>
              </a:rPr>
              <a:t>南海区海洋环境监测预报基础地理数据整编</a:t>
            </a:r>
            <a:endParaRPr lang="zh-CN" altLang="zh-CN" dirty="0">
              <a:latin typeface="黑体" panose="02010609060101010101" pitchFamily="49" charset="-122"/>
              <a:ea typeface="黑体" panose="02010609060101010101" pitchFamily="49" charset="-122"/>
            </a:endParaRPr>
          </a:p>
        </p:txBody>
      </p:sp>
      <p:sp>
        <p:nvSpPr>
          <p:cNvPr id="14" name="矩形 13"/>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5" name="TextBox 14"/>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73564965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sp>
        <p:nvSpPr>
          <p:cNvPr id="13" name="矩形 12"/>
          <p:cNvSpPr/>
          <p:nvPr/>
        </p:nvSpPr>
        <p:spPr>
          <a:xfrm>
            <a:off x="648000" y="1512000"/>
            <a:ext cx="7560000" cy="4585871"/>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a:t>
            </a:r>
            <a:r>
              <a:rPr lang="zh-CN" altLang="en-US" sz="1600" b="1" dirty="0" smtClean="0">
                <a:latin typeface="黑体" panose="02010609060101010101" pitchFamily="49" charset="-122"/>
                <a:ea typeface="黑体" panose="02010609060101010101" pitchFamily="49" charset="-122"/>
              </a:rPr>
              <a:t>背景及意义：</a:t>
            </a:r>
            <a:endParaRPr lang="en-US" altLang="zh-CN" sz="1600" b="1"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海上溢油是常见的海洋污染之一，是破坏海洋环境和海洋生态平衡的主要污染源，严重制约了海洋生态环境的可持续发展。随着海洋石油开采业和海洋运输业的迅猛发展，溢油事故屡见不鲜，导致海洋环境严重污染，海洋鱼类、鸟类、海藻和海洋哺乳动物大量死亡。船舶事故、海上石油开采活动中操作不当、海底输油管道老化破裂、石油开采设施遭人为损坏等原因时常导致海上溢油事故发生。</a:t>
            </a:r>
          </a:p>
          <a:p>
            <a:pPr indent="457200">
              <a:spcBef>
                <a:spcPts val="600"/>
              </a:spcBef>
            </a:pPr>
            <a:r>
              <a:rPr lang="zh-CN" altLang="en-US" sz="1600" dirty="0" smtClean="0">
                <a:latin typeface="黑体" panose="02010609060101010101" pitchFamily="49" charset="-122"/>
                <a:ea typeface="黑体" panose="02010609060101010101" pitchFamily="49" charset="-122"/>
              </a:rPr>
              <a:t>海上溢油事故不仅给海洋环境带来了重大生态灾难，也给石油生产企业带来了巨大经济损失，进行海上溢油监测具有必要性及紧迫性。及时、准确地发现海上溢油现象以及溢油事故发生后的应急处理和溢油污染灾后评估和问责，有着重要的科学意义、社会效益和经济效益。</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卫星遥感监测具有快速、范围广、实效性强等优点，在海洋溢油监测中发挥着越来越重要的作用。进行海上溢油遥感监测主要依据油膜在不同光谱反射区的反射、散射、吸收特征。研究</a:t>
            </a:r>
            <a:r>
              <a:rPr lang="en-US" altLang="zh-CN" sz="1600" dirty="0" smtClean="0">
                <a:latin typeface="黑体" panose="02010609060101010101" pitchFamily="49" charset="-122"/>
                <a:ea typeface="黑体" panose="02010609060101010101" pitchFamily="49" charset="-122"/>
              </a:rPr>
              <a:t>SAR</a:t>
            </a:r>
            <a:r>
              <a:rPr lang="zh-CN" altLang="en-US" sz="1600" dirty="0" smtClean="0">
                <a:latin typeface="黑体" panose="02010609060101010101" pitchFamily="49" charset="-122"/>
                <a:ea typeface="黑体" panose="02010609060101010101" pitchFamily="49" charset="-122"/>
              </a:rPr>
              <a:t>图像在不同海洋环境条件下的海面溢油识别与分类特征，提高油污识别与分类结果的精确度以及</a:t>
            </a:r>
            <a:r>
              <a:rPr lang="en-US" altLang="zh-CN" sz="1600" dirty="0" smtClean="0">
                <a:latin typeface="黑体" panose="02010609060101010101" pitchFamily="49" charset="-122"/>
                <a:ea typeface="黑体" panose="02010609060101010101" pitchFamily="49" charset="-122"/>
              </a:rPr>
              <a:t>SAR</a:t>
            </a:r>
            <a:r>
              <a:rPr lang="zh-CN" altLang="en-US" sz="1600" dirty="0" smtClean="0">
                <a:latin typeface="黑体" panose="02010609060101010101" pitchFamily="49" charset="-122"/>
                <a:ea typeface="黑体" panose="02010609060101010101" pitchFamily="49" charset="-122"/>
              </a:rPr>
              <a:t>海洋环境污染监测的应用水平。</a:t>
            </a:r>
            <a:endParaRPr lang="zh-CN" altLang="zh-CN" sz="1600" dirty="0">
              <a:latin typeface="黑体" panose="02010609060101010101" pitchFamily="49" charset="-122"/>
              <a:ea typeface="黑体" panose="02010609060101010101" pitchFamily="49" charset="-122"/>
            </a:endParaRPr>
          </a:p>
        </p:txBody>
      </p:sp>
      <p:pic>
        <p:nvPicPr>
          <p:cNvPr id="15"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直接连接符 15"/>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8" name="TextBox 17">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9" name="矩形 18"/>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20" name="TextBox 19"/>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0531220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4"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直接连接符 1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7" name="TextBox 16">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8" name="矩形 17"/>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9" name="TextBox 18"/>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48000" y="1512000"/>
            <a:ext cx="7560000" cy="3754874"/>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课题一：</a:t>
            </a:r>
            <a:r>
              <a:rPr lang="zh-CN" altLang="en-US" sz="1600" b="1" dirty="0" smtClean="0">
                <a:solidFill>
                  <a:srgbClr val="FF0000"/>
                </a:solidFill>
                <a:latin typeface="黑体" panose="02010609060101010101" pitchFamily="49" charset="-122"/>
                <a:ea typeface="黑体" panose="02010609060101010101" pitchFamily="49" charset="-122"/>
              </a:rPr>
              <a:t>南海重点海域溢油监测及影响因素探讨</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a:t>
            </a:r>
            <a:r>
              <a:rPr lang="zh-CN" altLang="en-US" sz="1600" b="1" dirty="0" smtClean="0">
                <a:latin typeface="黑体" panose="02010609060101010101" pitchFamily="49" charset="-122"/>
                <a:ea typeface="黑体" panose="02010609060101010101" pitchFamily="49" charset="-122"/>
              </a:rPr>
              <a:t>内容：</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1</a:t>
            </a:r>
            <a:r>
              <a:rPr lang="zh-CN" altLang="en-US" sz="1600" dirty="0" smtClean="0">
                <a:latin typeface="黑体" panose="02010609060101010101" pitchFamily="49" charset="-122"/>
                <a:ea typeface="黑体" panose="02010609060101010101" pitchFamily="49" charset="-122"/>
              </a:rPr>
              <a:t>）实施南海区重点海域溢油遥感监测，完成分局环保处下发的溢油监测指令性任务。（</a:t>
            </a:r>
            <a:r>
              <a:rPr lang="en-US" altLang="zh-CN" sz="1600" dirty="0" smtClean="0">
                <a:latin typeface="黑体" panose="02010609060101010101" pitchFamily="49" charset="-122"/>
                <a:ea typeface="黑体" panose="02010609060101010101" pitchFamily="49" charset="-122"/>
              </a:rPr>
              <a:t>2</a:t>
            </a:r>
            <a:r>
              <a:rPr lang="zh-CN" altLang="en-US" sz="1600" dirty="0" smtClean="0">
                <a:latin typeface="黑体" panose="02010609060101010101" pitchFamily="49" charset="-122"/>
                <a:ea typeface="黑体" panose="02010609060101010101" pitchFamily="49" charset="-122"/>
              </a:rPr>
              <a:t>）挖掘不同海况条件下的海面溢油识别与分类的敏感因子，分析海洋环境与</a:t>
            </a:r>
            <a:r>
              <a:rPr lang="en-US" altLang="zh-CN" sz="1600" dirty="0" smtClean="0">
                <a:latin typeface="黑体" panose="02010609060101010101" pitchFamily="49" charset="-122"/>
                <a:ea typeface="黑体" panose="02010609060101010101" pitchFamily="49" charset="-122"/>
              </a:rPr>
              <a:t>SAR</a:t>
            </a:r>
            <a:r>
              <a:rPr lang="zh-CN" altLang="en-US" sz="1600" dirty="0" smtClean="0">
                <a:latin typeface="黑体" panose="02010609060101010101" pitchFamily="49" charset="-122"/>
                <a:ea typeface="黑体" panose="02010609060101010101" pitchFamily="49" charset="-122"/>
              </a:rPr>
              <a:t>观测模式对海面溢油识别与分类的影响。</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研究目标：</a:t>
            </a:r>
            <a:r>
              <a:rPr lang="zh-CN" altLang="en-US" sz="1600" dirty="0" smtClean="0">
                <a:latin typeface="黑体" panose="02010609060101010101" pitchFamily="49" charset="-122"/>
                <a:ea typeface="黑体" panose="02010609060101010101" pitchFamily="49" charset="-122"/>
              </a:rPr>
              <a:t>基于大量星载</a:t>
            </a:r>
            <a:r>
              <a:rPr lang="en-US" altLang="zh-CN" sz="1600" dirty="0" smtClean="0">
                <a:latin typeface="黑体" panose="02010609060101010101" pitchFamily="49" charset="-122"/>
                <a:ea typeface="黑体" panose="02010609060101010101" pitchFamily="49" charset="-122"/>
              </a:rPr>
              <a:t>SAR</a:t>
            </a:r>
            <a:r>
              <a:rPr lang="zh-CN" altLang="en-US" sz="1600" dirty="0" smtClean="0">
                <a:latin typeface="黑体" panose="02010609060101010101" pitchFamily="49" charset="-122"/>
                <a:ea typeface="黑体" panose="02010609060101010101" pitchFamily="49" charset="-122"/>
              </a:rPr>
              <a:t>图像及其对应的特定海洋环境条件信息，研究南海重点海域溢油遥感监测关键参数，分析海洋环境与</a:t>
            </a:r>
            <a:r>
              <a:rPr lang="en-US" altLang="zh-CN" sz="1600" dirty="0" smtClean="0">
                <a:latin typeface="黑体" panose="02010609060101010101" pitchFamily="49" charset="-122"/>
                <a:ea typeface="黑体" panose="02010609060101010101" pitchFamily="49" charset="-122"/>
              </a:rPr>
              <a:t>SAR</a:t>
            </a:r>
            <a:r>
              <a:rPr lang="zh-CN" altLang="en-US" sz="1600" dirty="0" smtClean="0">
                <a:latin typeface="黑体" panose="02010609060101010101" pitchFamily="49" charset="-122"/>
                <a:ea typeface="黑体" panose="02010609060101010101" pitchFamily="49" charset="-122"/>
              </a:rPr>
              <a:t>观测模式对海面溢油识别与分类的影响。</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课题主要承担</a:t>
            </a:r>
            <a:r>
              <a:rPr lang="zh-CN" altLang="en-US" sz="1600" b="1" dirty="0" smtClean="0">
                <a:latin typeface="黑体" panose="02010609060101010101" pitchFamily="49" charset="-122"/>
                <a:ea typeface="黑体" panose="02010609060101010101" pitchFamily="49" charset="-122"/>
              </a:rPr>
              <a:t>者</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遥感与地理信息研究小组</a:t>
            </a:r>
            <a:endParaRPr lang="zh-CN" altLang="zh-CN" sz="1600" dirty="0" smtClean="0">
              <a:latin typeface="黑体" panose="02010609060101010101" pitchFamily="49" charset="-122"/>
              <a:ea typeface="黑体" panose="02010609060101010101" pitchFamily="49" charset="-122"/>
            </a:endParaRPr>
          </a:p>
          <a:p>
            <a:pPr>
              <a:spcBef>
                <a:spcPts val="600"/>
              </a:spcBef>
            </a:pPr>
            <a:r>
              <a:rPr lang="zh-CN" altLang="zh-CN" sz="1600" b="1" dirty="0" smtClean="0">
                <a:latin typeface="黑体" panose="02010609060101010101" pitchFamily="49" charset="-122"/>
                <a:ea typeface="黑体" panose="02010609060101010101" pitchFamily="49" charset="-122"/>
              </a:rPr>
              <a:t>课题负责人及主要学术骨干</a:t>
            </a:r>
            <a:r>
              <a:rPr lang="zh-CN"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曾丽红、</a:t>
            </a:r>
            <a:r>
              <a:rPr lang="zh-CN" altLang="en-US" sz="1600" dirty="0" smtClean="0">
                <a:latin typeface="黑体" panose="02010609060101010101" pitchFamily="49" charset="-122"/>
                <a:ea typeface="黑体" panose="02010609060101010101" pitchFamily="49" charset="-122"/>
              </a:rPr>
              <a:t>张莉</a:t>
            </a:r>
            <a:endParaRPr lang="en-US" altLang="zh-CN" sz="1600" dirty="0" smtClean="0">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与中心工作的相关性：</a:t>
            </a:r>
            <a:r>
              <a:rPr lang="zh-CN" altLang="en-US" sz="1600" dirty="0" smtClean="0">
                <a:latin typeface="黑体" panose="02010609060101010101" pitchFamily="49" charset="-122"/>
                <a:ea typeface="黑体" panose="02010609060101010101" pitchFamily="49" charset="-122"/>
              </a:rPr>
              <a:t>分局环保处的溢油遥感监测指令性任务</a:t>
            </a:r>
            <a:endParaRPr lang="zh-CN" altLang="zh-CN" sz="1600" dirty="0" smtClean="0">
              <a:latin typeface="黑体" panose="02010609060101010101" pitchFamily="49" charset="-122"/>
              <a:ea typeface="黑体" panose="02010609060101010101" pitchFamily="49" charset="-122"/>
            </a:endParaRPr>
          </a:p>
          <a:p>
            <a:pPr indent="457200">
              <a:spcBef>
                <a:spcPts val="600"/>
              </a:spcBef>
            </a:pPr>
            <a:endParaRPr lang="en-US" altLang="zh-CN" sz="1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300672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66143" y="6381328"/>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p:cNvPr>
          <p:cNvSpPr txBox="1"/>
          <p:nvPr/>
        </p:nvSpPr>
        <p:spPr>
          <a:xfrm>
            <a:off x="6595923" y="6398035"/>
            <a:ext cx="1109599" cy="246221"/>
          </a:xfrm>
          <a:prstGeom prst="rect">
            <a:avLst/>
          </a:prstGeom>
          <a:noFill/>
        </p:spPr>
        <p:txBody>
          <a:bodyPr wrap="none" rtlCol="0">
            <a:spAutoFit/>
          </a:bodyPr>
          <a:lstStyle/>
          <a:p>
            <a:r>
              <a:rPr lang="zh-CN" altLang="en-US" sz="1000" dirty="0">
                <a:latin typeface="微软雅黑 Light" pitchFamily="34" charset="-122"/>
                <a:ea typeface="微软雅黑 Light" pitchFamily="34" charset="-122"/>
              </a:rPr>
              <a:t>上一页</a:t>
            </a:r>
            <a:r>
              <a:rPr lang="en-US" altLang="zh-CN" sz="1000" dirty="0" smtClean="0">
                <a:latin typeface="微软雅黑 Light" pitchFamily="34" charset="-122"/>
                <a:ea typeface="微软雅黑 Light" pitchFamily="34" charset="-122"/>
              </a:rPr>
              <a:t>/Previous</a:t>
            </a:r>
            <a:endParaRPr lang="zh-CN" altLang="en-US" sz="1000" dirty="0">
              <a:latin typeface="微软雅黑 Light" pitchFamily="34" charset="-122"/>
              <a:ea typeface="微软雅黑 Light" pitchFamily="34" charset="-122"/>
            </a:endParaRPr>
          </a:p>
        </p:txBody>
      </p:sp>
      <p:sp>
        <p:nvSpPr>
          <p:cNvPr id="10" name="TextBox 9">
            <a:hlinkClick r:id="" action="ppaction://hlinkshowjump?jump=nextslide"/>
          </p:cNvPr>
          <p:cNvSpPr txBox="1"/>
          <p:nvPr/>
        </p:nvSpPr>
        <p:spPr>
          <a:xfrm>
            <a:off x="7705522" y="6395863"/>
            <a:ext cx="888385"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下一页</a:t>
            </a:r>
            <a:r>
              <a:rPr lang="en-US" altLang="zh-CN" sz="1000" dirty="0" smtClean="0">
                <a:latin typeface="微软雅黑 Light" pitchFamily="34" charset="-122"/>
                <a:ea typeface="微软雅黑 Light" pitchFamily="34" charset="-122"/>
              </a:rPr>
              <a:t>/Next</a:t>
            </a:r>
            <a:endParaRPr lang="zh-CN" altLang="en-US" sz="1000" dirty="0">
              <a:latin typeface="微软雅黑 Light" pitchFamily="34" charset="-122"/>
              <a:ea typeface="微软雅黑 Light" pitchFamily="34" charset="-122"/>
            </a:endParaRPr>
          </a:p>
        </p:txBody>
      </p:sp>
      <p:pic>
        <p:nvPicPr>
          <p:cNvPr id="14" name="Picture 21"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36" y="210506"/>
            <a:ext cx="28803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直接连接符 14"/>
          <p:cNvCxnSpPr/>
          <p:nvPr/>
        </p:nvCxnSpPr>
        <p:spPr>
          <a:xfrm>
            <a:off x="466143" y="683204"/>
            <a:ext cx="8127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357" y="159984"/>
            <a:ext cx="2597186" cy="400110"/>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国家海洋局南海预报中心</a:t>
            </a:r>
            <a:endParaRPr lang="en-US" altLang="zh-CN" sz="1000" dirty="0" smtClean="0">
              <a:latin typeface="微软雅黑 Light" pitchFamily="34" charset="-122"/>
              <a:ea typeface="微软雅黑 Light" pitchFamily="34" charset="-122"/>
            </a:endParaRPr>
          </a:p>
          <a:p>
            <a:r>
              <a:rPr lang="en-US" altLang="zh-CN" sz="1000" dirty="0" smtClean="0">
                <a:latin typeface="微软雅黑 Light" pitchFamily="34" charset="-122"/>
                <a:ea typeface="微软雅黑 Light" pitchFamily="34" charset="-122"/>
              </a:rPr>
              <a:t>South China Sea Forecasting Center, SOA</a:t>
            </a:r>
            <a:endParaRPr lang="zh-CN" altLang="en-US" sz="1000" dirty="0">
              <a:latin typeface="微软雅黑 Light" pitchFamily="34" charset="-122"/>
              <a:ea typeface="微软雅黑 Light" pitchFamily="34" charset="-122"/>
            </a:endParaRPr>
          </a:p>
        </p:txBody>
      </p:sp>
      <p:sp>
        <p:nvSpPr>
          <p:cNvPr id="17" name="TextBox 16">
            <a:hlinkClick r:id="rId3" action="ppaction://hlinksldjump"/>
          </p:cNvPr>
          <p:cNvSpPr txBox="1"/>
          <p:nvPr/>
        </p:nvSpPr>
        <p:spPr>
          <a:xfrm>
            <a:off x="7440972" y="436983"/>
            <a:ext cx="1103187" cy="246221"/>
          </a:xfrm>
          <a:prstGeom prst="rect">
            <a:avLst/>
          </a:prstGeom>
          <a:noFill/>
        </p:spPr>
        <p:txBody>
          <a:bodyPr wrap="none" rtlCol="0">
            <a:spAutoFit/>
          </a:bodyPr>
          <a:lstStyle/>
          <a:p>
            <a:r>
              <a:rPr lang="zh-CN" altLang="en-US" sz="1000" dirty="0" smtClean="0">
                <a:latin typeface="微软雅黑 Light" pitchFamily="34" charset="-122"/>
                <a:ea typeface="微软雅黑 Light" pitchFamily="34" charset="-122"/>
              </a:rPr>
              <a:t>返回首页</a:t>
            </a:r>
            <a:r>
              <a:rPr lang="en-US" altLang="zh-CN" sz="1000" dirty="0" smtClean="0">
                <a:latin typeface="微软雅黑 Light" pitchFamily="34" charset="-122"/>
                <a:ea typeface="微软雅黑 Light" pitchFamily="34" charset="-122"/>
              </a:rPr>
              <a:t>/Home</a:t>
            </a:r>
            <a:endParaRPr lang="zh-CN" altLang="en-US" sz="1000" dirty="0">
              <a:latin typeface="微软雅黑 Light" pitchFamily="34" charset="-122"/>
              <a:ea typeface="微软雅黑 Light" pitchFamily="34" charset="-122"/>
            </a:endParaRPr>
          </a:p>
        </p:txBody>
      </p:sp>
      <p:sp>
        <p:nvSpPr>
          <p:cNvPr id="18" name="矩形 17"/>
          <p:cNvSpPr/>
          <p:nvPr/>
        </p:nvSpPr>
        <p:spPr>
          <a:xfrm>
            <a:off x="3805867" y="375427"/>
            <a:ext cx="2790056" cy="246221"/>
          </a:xfrm>
          <a:prstGeom prst="rect">
            <a:avLst/>
          </a:prstGeom>
        </p:spPr>
        <p:txBody>
          <a:bodyPr wrap="square">
            <a:spAutoFit/>
          </a:bodyPr>
          <a:lstStyle/>
          <a:p>
            <a:pPr algn="ctr"/>
            <a:r>
              <a:rPr lang="en-US" altLang="zh-CN" sz="1000" dirty="0" smtClean="0">
                <a:solidFill>
                  <a:srgbClr val="C00000"/>
                </a:solidFill>
                <a:latin typeface="黑体" panose="02010609060101010101" pitchFamily="49" charset="-122"/>
                <a:ea typeface="黑体" panose="02010609060101010101" pitchFamily="49" charset="-122"/>
              </a:rPr>
              <a:t>3S</a:t>
            </a:r>
            <a:r>
              <a:rPr lang="zh-CN" altLang="en-US" sz="1000" dirty="0" smtClean="0">
                <a:solidFill>
                  <a:srgbClr val="C00000"/>
                </a:solidFill>
                <a:latin typeface="黑体" panose="02010609060101010101" pitchFamily="49" charset="-122"/>
                <a:ea typeface="黑体" panose="02010609060101010101" pitchFamily="49" charset="-122"/>
              </a:rPr>
              <a:t>技术在海洋环境监测预报中的应用研究</a:t>
            </a:r>
            <a:endParaRPr lang="en-US" altLang="zh-CN" sz="1000" dirty="0">
              <a:solidFill>
                <a:srgbClr val="C00000"/>
              </a:solidFill>
              <a:latin typeface="黑体" panose="02010609060101010101" pitchFamily="49" charset="-122"/>
              <a:ea typeface="黑体" panose="02010609060101010101" pitchFamily="49" charset="-122"/>
            </a:endParaRPr>
          </a:p>
        </p:txBody>
      </p:sp>
      <p:sp>
        <p:nvSpPr>
          <p:cNvPr id="19" name="TextBox 18"/>
          <p:cNvSpPr txBox="1"/>
          <p:nvPr/>
        </p:nvSpPr>
        <p:spPr>
          <a:xfrm>
            <a:off x="480305" y="976277"/>
            <a:ext cx="4735592" cy="338554"/>
          </a:xfrm>
          <a:prstGeom prst="rect">
            <a:avLst/>
          </a:prstGeom>
          <a:noFill/>
        </p:spPr>
        <p:txBody>
          <a:bodyPr wrap="none" rtlCol="0">
            <a:spAutoFit/>
          </a:bodyPr>
          <a:lstStyle/>
          <a:p>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项目六：</a:t>
            </a:r>
            <a:r>
              <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3S</a:t>
            </a:r>
            <a:r>
              <a:rPr lang="zh-CN" altLang="en-US"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技术在海洋环境监测预报中的应用研究</a:t>
            </a:r>
            <a:endParaRPr lang="en-US" altLang="zh-CN" sz="16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48000" y="1512000"/>
            <a:ext cx="7560000" cy="4832092"/>
          </a:xfrm>
          <a:prstGeom prst="rect">
            <a:avLst/>
          </a:prstGeom>
        </p:spPr>
        <p:txBody>
          <a:bodyPr wrap="square">
            <a:spAutoFit/>
          </a:bodyPr>
          <a:lstStyle/>
          <a:p>
            <a:r>
              <a:rPr lang="zh-CN" altLang="zh-CN" sz="1600" b="1" dirty="0" smtClean="0">
                <a:latin typeface="黑体" panose="02010609060101010101" pitchFamily="49" charset="-122"/>
                <a:ea typeface="黑体" panose="02010609060101010101" pitchFamily="49" charset="-122"/>
              </a:rPr>
              <a:t>【课题设置和主要研究内容】</a:t>
            </a:r>
            <a:endParaRPr lang="en-US" altLang="zh-CN" sz="1600" b="1" dirty="0" smtClean="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a:p>
            <a:r>
              <a:rPr lang="zh-CN" altLang="zh-CN" sz="1600" b="1" dirty="0" smtClean="0">
                <a:solidFill>
                  <a:srgbClr val="FF0000"/>
                </a:solidFill>
                <a:latin typeface="黑体" panose="02010609060101010101" pitchFamily="49" charset="-122"/>
                <a:ea typeface="黑体" panose="02010609060101010101" pitchFamily="49" charset="-122"/>
              </a:rPr>
              <a:t>课题</a:t>
            </a:r>
            <a:r>
              <a:rPr lang="zh-CN" altLang="en-US" sz="1600" b="1" dirty="0" smtClean="0">
                <a:solidFill>
                  <a:srgbClr val="FF0000"/>
                </a:solidFill>
                <a:latin typeface="黑体" panose="02010609060101010101" pitchFamily="49" charset="-122"/>
                <a:ea typeface="黑体" panose="02010609060101010101" pitchFamily="49" charset="-122"/>
              </a:rPr>
              <a:t>二</a:t>
            </a:r>
            <a:r>
              <a:rPr lang="zh-CN"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华南沿海赤潮遥感监测方法研究 </a:t>
            </a:r>
            <a:endParaRPr lang="en-US" altLang="zh-CN" sz="1600" b="1"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600" b="1" dirty="0" smtClean="0">
                <a:latin typeface="黑体" panose="02010609060101010101" pitchFamily="49" charset="-122"/>
                <a:ea typeface="黑体" panose="02010609060101010101" pitchFamily="49" charset="-122"/>
              </a:rPr>
              <a:t>研究背景及意义：</a:t>
            </a:r>
            <a:endParaRPr lang="en-US" altLang="zh-CN" sz="1600" b="1"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赤潮</a:t>
            </a:r>
            <a:r>
              <a:rPr lang="zh-CN" altLang="en-US" sz="1600" dirty="0" smtClean="0">
                <a:latin typeface="黑体" panose="02010609060101010101" pitchFamily="49" charset="-122"/>
                <a:ea typeface="黑体" panose="02010609060101010101" pitchFamily="49" charset="-122"/>
              </a:rPr>
              <a:t>己成为世界沿海国家普遍面临的一种严重的海洋环境灾害，对沿海国民生活、社会经济及海洋生态环境造成了重大威胁。赤潮不仅给海洋环境、海洋渔业和海水养殖业造成了严重危害，而且对人类健康甚至生命都产生了影响。主要表现在两个方面：一是引起海洋异变，局部中断海洋食物链，使影响海域一度成为死海；二是有些赤潮生物分泌毒素，这些毒素被食物链中某些生物摄入，如果人类再食用这些生物，则会导致中毒甚至死亡。</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如何预防赤潮灾害，尽可能减少赤潮灾害造成的损失已经成为人们越来越关注的问题，加快对赤潮的实时监测及有效治理是当今海洋环境保护与管理迫在眉睫的任务。陆源排污对华南沿海海洋环境造成重大胁迫，赤潮爆发频率增加，对华南沿海进行赤潮监测具有重要</a:t>
            </a:r>
            <a:r>
              <a:rPr lang="zh-CN" altLang="en-US" sz="1600" dirty="0" smtClean="0">
                <a:latin typeface="黑体" panose="02010609060101010101" pitchFamily="49" charset="-122"/>
                <a:ea typeface="黑体" panose="02010609060101010101" pitchFamily="49" charset="-122"/>
              </a:rPr>
              <a:t>现实意义。</a:t>
            </a:r>
            <a:endParaRPr lang="en-US" altLang="zh-CN" sz="1600" dirty="0" smtClean="0">
              <a:latin typeface="黑体" panose="02010609060101010101" pitchFamily="49" charset="-122"/>
              <a:ea typeface="黑体" panose="02010609060101010101" pitchFamily="49" charset="-122"/>
            </a:endParaRPr>
          </a:p>
          <a:p>
            <a:pPr indent="457200">
              <a:spcBef>
                <a:spcPts val="600"/>
              </a:spcBef>
            </a:pPr>
            <a:r>
              <a:rPr lang="zh-CN" altLang="en-US" sz="1600" dirty="0" smtClean="0">
                <a:latin typeface="黑体" panose="02010609060101010101" pitchFamily="49" charset="-122"/>
                <a:ea typeface="黑体" panose="02010609060101010101" pitchFamily="49" charset="-122"/>
              </a:rPr>
              <a:t>在</a:t>
            </a:r>
            <a:r>
              <a:rPr lang="zh-CN" altLang="en-US" sz="1600" dirty="0" smtClean="0">
                <a:latin typeface="黑体" panose="02010609060101010101" pitchFamily="49" charset="-122"/>
                <a:ea typeface="黑体" panose="02010609060101010101" pitchFamily="49" charset="-122"/>
              </a:rPr>
              <a:t>南海海域现场观测数据收集和整理的基础上，利用生物光学反演算法对南海遥感影像进行生态系统环境和结构解译。比较、选择适合南海北部海区的生物光学</a:t>
            </a:r>
            <a:r>
              <a:rPr lang="zh-CN" altLang="en-US" sz="1600" dirty="0" smtClean="0">
                <a:latin typeface="黑体" panose="02010609060101010101" pitchFamily="49" charset="-122"/>
                <a:ea typeface="黑体" panose="02010609060101010101" pitchFamily="49" charset="-122"/>
              </a:rPr>
              <a:t>模型，分析</a:t>
            </a:r>
            <a:r>
              <a:rPr lang="zh-CN" altLang="en-US" sz="1600" dirty="0" smtClean="0">
                <a:latin typeface="黑体" panose="02010609060101010101" pitchFamily="49" charset="-122"/>
                <a:ea typeface="黑体" panose="02010609060101010101" pitchFamily="49" charset="-122"/>
              </a:rPr>
              <a:t>不同叶绿素浓度海水反射率值的差异性，比选生物光学模型，寻找反演浮游植物信息的敏感波段和反演算法</a:t>
            </a:r>
            <a:r>
              <a:rPr lang="zh-CN" altLang="en-US" sz="1600" dirty="0" smtClean="0">
                <a:latin typeface="黑体" panose="02010609060101010101" pitchFamily="49" charset="-122"/>
                <a:ea typeface="黑体" panose="02010609060101010101" pitchFamily="49" charset="-122"/>
              </a:rPr>
              <a:t>等。</a:t>
            </a:r>
            <a:endParaRPr lang="en-US" altLang="zh-CN" sz="1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300672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0000"/>
  <p:tag name="GENSWF_OUTPUT_FILE_NAME" val="基于ELCIRC模型的风暴潮模拟试验"/>
  <p:tag name="ISPRING_RESOURCE_PATHS_HASH_2" val="b47d9cb2920c0298983c7631b59c2641e1372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7058</TotalTime>
  <Words>5892</Words>
  <Application>Microsoft Office PowerPoint</Application>
  <PresentationFormat>全屏显示(4:3)</PresentationFormat>
  <Paragraphs>444</Paragraphs>
  <Slides>37</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37</vt:i4>
      </vt:variant>
    </vt:vector>
  </HeadingPairs>
  <TitlesOfParts>
    <vt:vector size="40" baseType="lpstr">
      <vt:lpstr>Office 主题​​</vt:lpstr>
      <vt:lpstr>Microsoft Visio 绘图</vt:lpstr>
      <vt:lpstr>Visio.Drawing.15</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基于ELCIRC模型的风暴潮模拟试验　国家海洋局南海预报中心</dc:title>
  <dc:creator>byp</dc:creator>
  <cp:lastModifiedBy>zlh</cp:lastModifiedBy>
  <cp:revision>678</cp:revision>
  <dcterms:created xsi:type="dcterms:W3CDTF">2014-10-03T02:09:58Z</dcterms:created>
  <dcterms:modified xsi:type="dcterms:W3CDTF">2015-06-25T04:40:21Z</dcterms:modified>
</cp:coreProperties>
</file>