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017" r:id="rId2"/>
    <p:sldMasterId id="2147484237" r:id="rId3"/>
    <p:sldMasterId id="2147484285" r:id="rId4"/>
    <p:sldMasterId id="2147484463" r:id="rId5"/>
    <p:sldMasterId id="2147484511" r:id="rId6"/>
    <p:sldMasterId id="2147484513" r:id="rId7"/>
    <p:sldMasterId id="2147484525" r:id="rId8"/>
    <p:sldMasterId id="2147484544" r:id="rId9"/>
    <p:sldMasterId id="2147484592" r:id="rId10"/>
    <p:sldMasterId id="2147484628" r:id="rId11"/>
    <p:sldMasterId id="2147484640" r:id="rId12"/>
  </p:sldMasterIdLst>
  <p:notesMasterIdLst>
    <p:notesMasterId r:id="rId38"/>
  </p:notesMasterIdLst>
  <p:sldIdLst>
    <p:sldId id="266" r:id="rId13"/>
    <p:sldId id="540" r:id="rId14"/>
    <p:sldId id="484" r:id="rId15"/>
    <p:sldId id="485" r:id="rId16"/>
    <p:sldId id="544" r:id="rId17"/>
    <p:sldId id="542" r:id="rId18"/>
    <p:sldId id="543" r:id="rId19"/>
    <p:sldId id="500" r:id="rId20"/>
    <p:sldId id="545" r:id="rId21"/>
    <p:sldId id="546" r:id="rId22"/>
    <p:sldId id="547" r:id="rId23"/>
    <p:sldId id="548" r:id="rId24"/>
    <p:sldId id="549" r:id="rId25"/>
    <p:sldId id="550" r:id="rId26"/>
    <p:sldId id="552" r:id="rId27"/>
    <p:sldId id="557" r:id="rId28"/>
    <p:sldId id="599" r:id="rId29"/>
    <p:sldId id="558" r:id="rId30"/>
    <p:sldId id="521" r:id="rId31"/>
    <p:sldId id="525" r:id="rId32"/>
    <p:sldId id="559" r:id="rId33"/>
    <p:sldId id="564" r:id="rId34"/>
    <p:sldId id="568" r:id="rId35"/>
    <p:sldId id="581" r:id="rId36"/>
    <p:sldId id="598"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FF00"/>
    <a:srgbClr val="CCFF99"/>
    <a:srgbClr val="CCFFFF"/>
    <a:srgbClr val="CC66FF"/>
    <a:srgbClr val="8000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209" autoAdjust="0"/>
  </p:normalViewPr>
  <p:slideViewPr>
    <p:cSldViewPr>
      <p:cViewPr>
        <p:scale>
          <a:sx n="80" d="100"/>
          <a:sy n="80" d="100"/>
        </p:scale>
        <p:origin x="-554" y="443"/>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zh-CN" altLang="en-US"/>
          </a:p>
        </p:txBody>
      </p:sp>
      <p:sp>
        <p:nvSpPr>
          <p:cNvPr id="2355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7260C7CB-96CC-4817-A275-A3CDF37F1318}" type="datetimeFigureOut">
              <a:rPr lang="zh-CN" altLang="en-US"/>
              <a:pPr>
                <a:defRPr/>
              </a:pPr>
              <a:t>2015-5-15</a:t>
            </a:fld>
            <a:endParaRPr lang="en-US" altLang="zh-CN"/>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US" altLang="zh-CN"/>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6CFF81B3-DBC8-42AA-A142-8BB90A5FC9BD}" type="slidenum">
              <a:rPr lang="zh-CN" altLang="en-US"/>
              <a:pPr>
                <a:defRPr/>
              </a:pPr>
              <a:t>‹#›</a:t>
            </a:fld>
            <a:endParaRPr lang="en-US" altLang="zh-CN"/>
          </a:p>
        </p:txBody>
      </p:sp>
    </p:spTree>
    <p:extLst>
      <p:ext uri="{BB962C8B-B14F-4D97-AF65-F5344CB8AC3E}">
        <p14:creationId xmlns:p14="http://schemas.microsoft.com/office/powerpoint/2010/main" val="3952403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在湖南和贵州交界处（红框内），两广以北水汽充沛（偏白色），交界处是干湿气流的分界（深蓝色）也可能对应一股急流，两广以南高空气流偏干。对流首先在湖南西南发生</a:t>
            </a:r>
            <a:r>
              <a:rPr lang="en-US" altLang="zh-CN" dirty="0" smtClean="0"/>
              <a:t>(0701 UTC)</a:t>
            </a:r>
            <a:r>
              <a:rPr lang="zh-CN" altLang="en-US" dirty="0" smtClean="0"/>
              <a:t>，之后就沿着干线连续生成，</a:t>
            </a:r>
            <a:r>
              <a:rPr lang="zh-CN" altLang="en-US" sz="1200" kern="1200" dirty="0" smtClean="0">
                <a:solidFill>
                  <a:schemeClr val="tx1"/>
                </a:solidFill>
                <a:effectLst/>
                <a:latin typeface="+mn-lt"/>
                <a:ea typeface="+mn-ea"/>
                <a:cs typeface="+mn-cs"/>
              </a:rPr>
              <a:t>逐渐南下至两广交界北侧，到夜间发展成线状对流并东移影响广东</a:t>
            </a:r>
            <a:r>
              <a:rPr lang="zh-CN" altLang="en-US" dirty="0" smtClean="0"/>
              <a:t>。</a:t>
            </a:r>
            <a:endParaRPr lang="en-US" altLang="zh-CN" dirty="0" smtClean="0"/>
          </a:p>
          <a:p>
            <a:endParaRPr lang="en-US" dirty="0" smtClean="0"/>
          </a:p>
          <a:p>
            <a:r>
              <a:rPr lang="zh-CN" altLang="en-US" dirty="0" smtClean="0"/>
              <a:t>第一次触发的环境条件还需要结合具体的环境场才能分析，从水汽云图可见，水汽条件和动力条件是具备的。</a:t>
            </a:r>
            <a:endParaRPr lang="en-US" dirty="0"/>
          </a:p>
        </p:txBody>
      </p:sp>
      <p:sp>
        <p:nvSpPr>
          <p:cNvPr id="4" name="Slide Number Placeholder 3"/>
          <p:cNvSpPr>
            <a:spLocks noGrp="1"/>
          </p:cNvSpPr>
          <p:nvPr>
            <p:ph type="sldNum" sz="quarter" idx="10"/>
          </p:nvPr>
        </p:nvSpPr>
        <p:spPr/>
        <p:txBody>
          <a:bodyPr/>
          <a:lstStyle/>
          <a:p>
            <a:fld id="{986E00D7-D0F9-4600-A0D5-04959C13A8B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469933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前一片对流云团在影响广东之后逐渐减弱，受后部两股干空气和急流的影响，在广西又开始生成新的对流（</a:t>
            </a:r>
            <a:r>
              <a:rPr lang="en-US" altLang="zh-CN" dirty="0" smtClean="0"/>
              <a:t>4</a:t>
            </a:r>
            <a:r>
              <a:rPr lang="zh-CN" altLang="en-US" dirty="0" smtClean="0"/>
              <a:t>／</a:t>
            </a:r>
            <a:r>
              <a:rPr lang="en-US" altLang="zh-CN" dirty="0" smtClean="0"/>
              <a:t>19 2101 UTC</a:t>
            </a:r>
            <a:r>
              <a:rPr lang="zh-CN" altLang="en-US" dirty="0" smtClean="0"/>
              <a:t>）。对流云移动至广东西部时，两股干空气汇合（</a:t>
            </a:r>
            <a:r>
              <a:rPr lang="en-US" altLang="zh-CN" dirty="0" smtClean="0"/>
              <a:t>4</a:t>
            </a:r>
            <a:r>
              <a:rPr lang="zh-CN" altLang="en-US" dirty="0" smtClean="0"/>
              <a:t>／</a:t>
            </a:r>
            <a:r>
              <a:rPr lang="en-US" altLang="zh-CN" dirty="0" smtClean="0"/>
              <a:t>20 0232 UTC</a:t>
            </a:r>
            <a:r>
              <a:rPr lang="zh-CN" altLang="en-US" dirty="0" smtClean="0"/>
              <a:t>），且对流加强。</a:t>
            </a:r>
            <a:endParaRPr lang="en-US" dirty="0"/>
          </a:p>
        </p:txBody>
      </p:sp>
      <p:sp>
        <p:nvSpPr>
          <p:cNvPr id="4" name="Slide Number Placeholder 3"/>
          <p:cNvSpPr>
            <a:spLocks noGrp="1"/>
          </p:cNvSpPr>
          <p:nvPr>
            <p:ph type="sldNum" sz="quarter" idx="10"/>
          </p:nvPr>
        </p:nvSpPr>
        <p:spPr/>
        <p:txBody>
          <a:bodyPr/>
          <a:lstStyle/>
          <a:p>
            <a:fld id="{986E00D7-D0F9-4600-A0D5-04959C13A8B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95270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1160463" y="698500"/>
            <a:ext cx="4538662" cy="3403600"/>
          </a:xfrm>
          <a:ln/>
        </p:spPr>
      </p:sp>
      <p:sp>
        <p:nvSpPr>
          <p:cNvPr id="79875" name="Rectangle 3"/>
          <p:cNvSpPr>
            <a:spLocks noGrp="1" noChangeArrowheads="1"/>
          </p:cNvSpPr>
          <p:nvPr>
            <p:ph type="body" idx="1"/>
          </p:nvPr>
        </p:nvSpPr>
        <p:spPr>
          <a:xfrm>
            <a:off x="914920" y="6261363"/>
            <a:ext cx="5028161" cy="276999"/>
          </a:xfrm>
          <a:extLst>
            <a:ext uri="{909E8E84-426E-40DD-AFC4-6F175D3DCCD1}">
              <a14:hiddenFill xmlns:a14="http://schemas.microsoft.com/office/drawing/2010/main">
                <a:solidFill>
                  <a:srgbClr val="003399"/>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spAutoFit/>
          </a:bodyPr>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52A034-8327-4901-A8C0-97E56B776E0A}" type="slidenum">
              <a:rPr lang="en-GB" altLang="en-GB" smtClean="0">
                <a:solidFill>
                  <a:prstClr val="black"/>
                </a:solidFill>
              </a:rPr>
              <a:pPr/>
              <a:t>16</a:t>
            </a:fld>
            <a:endParaRPr lang="en-GB" altLang="en-GB">
              <a:solidFill>
                <a:prstClr val="black"/>
              </a:solidFill>
            </a:endParaRPr>
          </a:p>
        </p:txBody>
      </p:sp>
    </p:spTree>
    <p:extLst>
      <p:ext uri="{BB962C8B-B14F-4D97-AF65-F5344CB8AC3E}">
        <p14:creationId xmlns:p14="http://schemas.microsoft.com/office/powerpoint/2010/main" val="1345524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Using cc, we are able to assimilation the </a:t>
            </a:r>
            <a:r>
              <a:rPr lang="en-US" dirty="0" err="1" smtClean="0"/>
              <a:t>thermodyamic</a:t>
            </a:r>
            <a:r>
              <a:rPr lang="en-US" baseline="0" dirty="0" smtClean="0"/>
              <a:t> information in cloudy regions.</a:t>
            </a:r>
          </a:p>
          <a:p>
            <a:r>
              <a:rPr lang="en-US" baseline="0" dirty="0" smtClean="0"/>
              <a:t>All the atmospheric fields have improvement </a:t>
            </a:r>
            <a:endParaRPr lang="en-US" dirty="0"/>
          </a:p>
        </p:txBody>
      </p:sp>
      <p:sp>
        <p:nvSpPr>
          <p:cNvPr id="4" name="Slide Number Placeholder 3"/>
          <p:cNvSpPr>
            <a:spLocks noGrp="1"/>
          </p:cNvSpPr>
          <p:nvPr>
            <p:ph type="sldNum" sz="quarter" idx="10"/>
          </p:nvPr>
        </p:nvSpPr>
        <p:spPr/>
        <p:txBody>
          <a:bodyPr/>
          <a:lstStyle/>
          <a:p>
            <a:fld id="{70429C20-C95B-4116-8B50-EB0C6DE15048}"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099179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20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74EEC6D5-E2B8-4950-985B-98DCEEA587A9}" type="slidenum">
              <a:rPr lang="en-US" smtClean="0">
                <a:solidFill>
                  <a:srgbClr val="000000"/>
                </a:solidFill>
              </a:rPr>
              <a:pPr eaLnBrk="1" hangingPunct="1"/>
              <a:t>21</a:t>
            </a:fld>
            <a:endParaRPr 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9FD3A8BF-2460-4107-9959-EB6094D8580C}" type="datetimeFigureOut">
              <a:rPr lang="en-US"/>
              <a:pPr>
                <a:defRPr/>
              </a:pPr>
              <a:t>5/15/2015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E724F2FD-9786-4212-B899-14C8CBBD35D9}" type="slidenum">
              <a:rPr lang="en-US"/>
              <a:pPr>
                <a:defRPr/>
              </a:pPr>
              <a:t>‹#›</a:t>
            </a:fld>
            <a:endParaRPr lang="en-US"/>
          </a:p>
        </p:txBody>
      </p:sp>
    </p:spTree>
    <p:extLst>
      <p:ext uri="{BB962C8B-B14F-4D97-AF65-F5344CB8AC3E}">
        <p14:creationId xmlns:p14="http://schemas.microsoft.com/office/powerpoint/2010/main" val="385419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026FCC7F-BD69-45F7-89D7-B0506EEEFCEB}" type="datetimeFigureOut">
              <a:rPr lang="en-US"/>
              <a:pPr>
                <a:defRPr/>
              </a:pPr>
              <a:t>5/15/2015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DA3A79F8-2220-4C7C-9BD9-7A290722DD13}" type="slidenum">
              <a:rPr lang="en-US"/>
              <a:pPr>
                <a:defRPr/>
              </a:pPr>
              <a:t>‹#›</a:t>
            </a:fld>
            <a:endParaRPr lang="en-US"/>
          </a:p>
        </p:txBody>
      </p:sp>
    </p:spTree>
    <p:extLst>
      <p:ext uri="{BB962C8B-B14F-4D97-AF65-F5344CB8AC3E}">
        <p14:creationId xmlns:p14="http://schemas.microsoft.com/office/powerpoint/2010/main" val="13893155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E1178C-D5D9-4B2B-AB58-62E1DA86759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683198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E1A1E0-BF3F-4711-9923-1162C7929B4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878195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D4B6AFE-0527-4E65-B276-2FEC608A608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34718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10C30DE-0D59-4F03-9255-A0AD164C28F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165345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DB321D-BDA4-4EBC-AAD2-0B4AF9D88D4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395151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BF7744-4711-49B8-B08B-AA010C729DE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063904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8214A1-7493-4A26-ACCA-A6CFB06401A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540721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8F10ED-D2E8-4E12-A0A3-6E61BEE1938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213019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BFCE76-A5D6-4595-961D-1D81BB3C461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581678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9FD3A8BF-2460-4107-9959-EB6094D8580C}" type="datetimeFigureOut">
              <a:rPr lang="en-US"/>
              <a:pPr>
                <a:defRPr/>
              </a:pPr>
              <a:t>5/15/2015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E724F2FD-9786-4212-B899-14C8CBBD35D9}" type="slidenum">
              <a:rPr lang="en-US"/>
              <a:pPr>
                <a:defRPr/>
              </a:pPr>
              <a:t>‹#›</a:t>
            </a:fld>
            <a:endParaRPr lang="en-US"/>
          </a:p>
        </p:txBody>
      </p:sp>
    </p:spTree>
    <p:extLst>
      <p:ext uri="{BB962C8B-B14F-4D97-AF65-F5344CB8AC3E}">
        <p14:creationId xmlns:p14="http://schemas.microsoft.com/office/powerpoint/2010/main" val="3635968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A98F79F2-4E1C-4677-8C41-5E9D61019C88}" type="datetimeFigureOut">
              <a:rPr lang="en-US"/>
              <a:pPr>
                <a:defRPr/>
              </a:pPr>
              <a:t>5/15/2015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36EE9E1F-8DE5-4481-8073-90AD6689E2CC}" type="slidenum">
              <a:rPr lang="en-US"/>
              <a:pPr>
                <a:defRPr/>
              </a:pPr>
              <a:t>‹#›</a:t>
            </a:fld>
            <a:endParaRPr lang="en-US"/>
          </a:p>
        </p:txBody>
      </p:sp>
    </p:spTree>
    <p:extLst>
      <p:ext uri="{BB962C8B-B14F-4D97-AF65-F5344CB8AC3E}">
        <p14:creationId xmlns:p14="http://schemas.microsoft.com/office/powerpoint/2010/main" val="42068095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3E37A61E-5EEC-41AD-9BC9-CD7DA6A27A22}" type="datetimeFigureOut">
              <a:rPr lang="en-US"/>
              <a:pPr>
                <a:defRPr/>
              </a:pPr>
              <a:t>5/15/2015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C105F16F-A295-4842-83DE-A5C72519AFC0}" type="slidenum">
              <a:rPr lang="en-US"/>
              <a:pPr>
                <a:defRPr/>
              </a:pPr>
              <a:t>‹#›</a:t>
            </a:fld>
            <a:endParaRPr lang="en-US"/>
          </a:p>
        </p:txBody>
      </p:sp>
    </p:spTree>
    <p:extLst>
      <p:ext uri="{BB962C8B-B14F-4D97-AF65-F5344CB8AC3E}">
        <p14:creationId xmlns:p14="http://schemas.microsoft.com/office/powerpoint/2010/main" val="13538006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1229731A-0CA8-4E77-A140-0DE1B2755CC5}" type="datetimeFigureOut">
              <a:rPr lang="en-US"/>
              <a:pPr>
                <a:defRPr/>
              </a:pPr>
              <a:t>5/15/2015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3D99A1CB-926B-4B2B-B3DD-7E2485951D76}" type="slidenum">
              <a:rPr lang="en-US"/>
              <a:pPr>
                <a:defRPr/>
              </a:pPr>
              <a:t>‹#›</a:t>
            </a:fld>
            <a:endParaRPr lang="en-US"/>
          </a:p>
        </p:txBody>
      </p:sp>
    </p:spTree>
    <p:extLst>
      <p:ext uri="{BB962C8B-B14F-4D97-AF65-F5344CB8AC3E}">
        <p14:creationId xmlns:p14="http://schemas.microsoft.com/office/powerpoint/2010/main" val="8354415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1B41D4AA-DE98-4625-B2D9-44D377D3A291}" type="datetimeFigureOut">
              <a:rPr lang="en-US"/>
              <a:pPr>
                <a:defRPr/>
              </a:pPr>
              <a:t>5/15/2015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BAD6E3C4-D754-4FA0-BABF-D7F5DED7179E}" type="slidenum">
              <a:rPr lang="en-US"/>
              <a:pPr>
                <a:defRPr/>
              </a:pPr>
              <a:t>‹#›</a:t>
            </a:fld>
            <a:endParaRPr lang="en-US"/>
          </a:p>
        </p:txBody>
      </p:sp>
    </p:spTree>
    <p:extLst>
      <p:ext uri="{BB962C8B-B14F-4D97-AF65-F5344CB8AC3E}">
        <p14:creationId xmlns:p14="http://schemas.microsoft.com/office/powerpoint/2010/main" val="13607119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C0000183-F570-407E-8671-7063A0650B60}" type="datetimeFigureOut">
              <a:rPr lang="en-US"/>
              <a:pPr>
                <a:defRPr/>
              </a:pPr>
              <a:t>5/15/2015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5885A1F1-B361-4F37-A998-097F70875D33}" type="slidenum">
              <a:rPr lang="en-US"/>
              <a:pPr>
                <a:defRPr/>
              </a:pPr>
              <a:t>‹#›</a:t>
            </a:fld>
            <a:endParaRPr lang="en-US"/>
          </a:p>
        </p:txBody>
      </p:sp>
    </p:spTree>
    <p:extLst>
      <p:ext uri="{BB962C8B-B14F-4D97-AF65-F5344CB8AC3E}">
        <p14:creationId xmlns:p14="http://schemas.microsoft.com/office/powerpoint/2010/main" val="29117927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70BE1F2E-F566-47B8-AC0F-E3192BF41174}" type="datetimeFigureOut">
              <a:rPr lang="en-US"/>
              <a:pPr>
                <a:defRPr/>
              </a:pPr>
              <a:t>5/15/2015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DE0FA5BB-036F-4E4A-8036-733F4F69AA22}" type="slidenum">
              <a:rPr lang="en-US"/>
              <a:pPr>
                <a:defRPr/>
              </a:pPr>
              <a:t>‹#›</a:t>
            </a:fld>
            <a:endParaRPr lang="en-US"/>
          </a:p>
        </p:txBody>
      </p:sp>
    </p:spTree>
    <p:extLst>
      <p:ext uri="{BB962C8B-B14F-4D97-AF65-F5344CB8AC3E}">
        <p14:creationId xmlns:p14="http://schemas.microsoft.com/office/powerpoint/2010/main" val="42390741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1227050B-E3C5-4D8D-8BA3-22625A028EF8}" type="datetimeFigureOut">
              <a:rPr lang="en-US"/>
              <a:pPr>
                <a:defRPr/>
              </a:pPr>
              <a:t>5/15/2015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3DE119C5-927B-4CBD-9797-29B727201D0F}" type="slidenum">
              <a:rPr lang="en-US"/>
              <a:pPr>
                <a:defRPr/>
              </a:pPr>
              <a:t>‹#›</a:t>
            </a:fld>
            <a:endParaRPr lang="en-US"/>
          </a:p>
        </p:txBody>
      </p:sp>
    </p:spTree>
    <p:extLst>
      <p:ext uri="{BB962C8B-B14F-4D97-AF65-F5344CB8AC3E}">
        <p14:creationId xmlns:p14="http://schemas.microsoft.com/office/powerpoint/2010/main" val="6334149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951DB057-3EB5-4E8D-BD8A-926CA28B14EE}" type="datetimeFigureOut">
              <a:rPr lang="en-US"/>
              <a:pPr>
                <a:defRPr/>
              </a:pPr>
              <a:t>5/15/2015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1689444A-BF4B-499D-98BC-C773A6BCF0BE}" type="slidenum">
              <a:rPr lang="en-US"/>
              <a:pPr>
                <a:defRPr/>
              </a:pPr>
              <a:t>‹#›</a:t>
            </a:fld>
            <a:endParaRPr lang="en-US"/>
          </a:p>
        </p:txBody>
      </p:sp>
    </p:spTree>
    <p:extLst>
      <p:ext uri="{BB962C8B-B14F-4D97-AF65-F5344CB8AC3E}">
        <p14:creationId xmlns:p14="http://schemas.microsoft.com/office/powerpoint/2010/main" val="240134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C4B05D61-B398-4BE5-B2CD-7FFADE2E67E2}" type="datetimeFigureOut">
              <a:rPr lang="en-US"/>
              <a:pPr>
                <a:defRPr/>
              </a:pPr>
              <a:t>5/15/2015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F89377C1-2D78-49CB-A39B-344445147F6B}" type="slidenum">
              <a:rPr lang="en-US"/>
              <a:pPr>
                <a:defRPr/>
              </a:pPr>
              <a:t>‹#›</a:t>
            </a:fld>
            <a:endParaRPr lang="en-US"/>
          </a:p>
        </p:txBody>
      </p:sp>
    </p:spTree>
    <p:extLst>
      <p:ext uri="{BB962C8B-B14F-4D97-AF65-F5344CB8AC3E}">
        <p14:creationId xmlns:p14="http://schemas.microsoft.com/office/powerpoint/2010/main" val="11317207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026FCC7F-BD69-45F7-89D7-B0506EEEFCEB}" type="datetimeFigureOut">
              <a:rPr lang="en-US"/>
              <a:pPr>
                <a:defRPr/>
              </a:pPr>
              <a:t>5/15/2015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DA3A79F8-2220-4C7C-9BD9-7A290722DD13}" type="slidenum">
              <a:rPr lang="en-US"/>
              <a:pPr>
                <a:defRPr/>
              </a:pPr>
              <a:t>‹#›</a:t>
            </a:fld>
            <a:endParaRPr lang="en-US"/>
          </a:p>
        </p:txBody>
      </p:sp>
    </p:spTree>
    <p:extLst>
      <p:ext uri="{BB962C8B-B14F-4D97-AF65-F5344CB8AC3E}">
        <p14:creationId xmlns:p14="http://schemas.microsoft.com/office/powerpoint/2010/main" val="15323043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A98F79F2-4E1C-4677-8C41-5E9D61019C88}" type="datetimeFigureOut">
              <a:rPr lang="en-US"/>
              <a:pPr>
                <a:defRPr/>
              </a:pPr>
              <a:t>5/15/2015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36EE9E1F-8DE5-4481-8073-90AD6689E2CC}" type="slidenum">
              <a:rPr lang="en-US"/>
              <a:pPr>
                <a:defRPr/>
              </a:pPr>
              <a:t>‹#›</a:t>
            </a:fld>
            <a:endParaRPr lang="en-US"/>
          </a:p>
        </p:txBody>
      </p:sp>
    </p:spTree>
    <p:extLst>
      <p:ext uri="{BB962C8B-B14F-4D97-AF65-F5344CB8AC3E}">
        <p14:creationId xmlns:p14="http://schemas.microsoft.com/office/powerpoint/2010/main" val="325580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D8A5677-CFB3-4861-9061-CBF15985B1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40818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6E7D3E-AF8B-4045-A267-DC835A45E499}"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614DFB-CEAE-4F30-8503-B0033C7D3C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3073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6E7D3E-AF8B-4045-A267-DC835A45E499}"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614DFB-CEAE-4F30-8503-B0033C7D3C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6779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6E7D3E-AF8B-4045-A267-DC835A45E499}"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614DFB-CEAE-4F30-8503-B0033C7D3C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9451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6E7D3E-AF8B-4045-A267-DC835A45E499}" type="datetimeFigureOut">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614DFB-CEAE-4F30-8503-B0033C7D3C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5391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6E7D3E-AF8B-4045-A267-DC835A45E499}" type="datetimeFigureOut">
              <a:rPr lang="en-US" smtClean="0">
                <a:solidFill>
                  <a:prstClr val="black">
                    <a:tint val="75000"/>
                  </a:prstClr>
                </a:solidFill>
              </a:rPr>
              <a:pPr/>
              <a:t>5/15/2015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614DFB-CEAE-4F30-8503-B0033C7D3C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1023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6E7D3E-AF8B-4045-A267-DC835A45E499}" type="datetimeFigureOut">
              <a:rPr lang="en-US" smtClean="0">
                <a:solidFill>
                  <a:prstClr val="black">
                    <a:tint val="75000"/>
                  </a:prstClr>
                </a:solidFill>
              </a:rPr>
              <a:pPr/>
              <a:t>5/15/2015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614DFB-CEAE-4F30-8503-B0033C7D3C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7029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6E7D3E-AF8B-4045-A267-DC835A45E499}" type="datetimeFigureOut">
              <a:rPr lang="en-US" smtClean="0">
                <a:solidFill>
                  <a:prstClr val="black">
                    <a:tint val="75000"/>
                  </a:prstClr>
                </a:solidFill>
              </a:rPr>
              <a:pPr/>
              <a:t>5/15/2015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614DFB-CEAE-4F30-8503-B0033C7D3C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6910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6E7D3E-AF8B-4045-A267-DC835A45E499}" type="datetimeFigureOut">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614DFB-CEAE-4F30-8503-B0033C7D3C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4023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6E7D3E-AF8B-4045-A267-DC835A45E499}" type="datetimeFigureOut">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614DFB-CEAE-4F30-8503-B0033C7D3C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3183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6E7D3E-AF8B-4045-A267-DC835A45E499}"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614DFB-CEAE-4F30-8503-B0033C7D3C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957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D912852-E4B9-4308-B590-17C1306C3C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20733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6E7D3E-AF8B-4045-A267-DC835A45E499}"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614DFB-CEAE-4F30-8503-B0033C7D3C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567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DC16D30-7220-4009-9910-A171C9C748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7511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B31BFFA-1E01-4477-8F02-03B355C8AC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6451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BA584CC-06A5-43A4-A8F9-41F54EA7A8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7691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1C5453D-ACE9-4C02-B81A-65D8782335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0188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76FC81F-A587-4C21-A466-79D1FA7CDD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8289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06FD059-8F43-41B3-9AF3-7E9DC9C56E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0901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3E37A61E-5EEC-41AD-9BC9-CD7DA6A27A22}" type="datetimeFigureOut">
              <a:rPr lang="en-US"/>
              <a:pPr>
                <a:defRPr/>
              </a:pPr>
              <a:t>5/15/2015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C105F16F-A295-4842-83DE-A5C72519AFC0}" type="slidenum">
              <a:rPr lang="en-US"/>
              <a:pPr>
                <a:defRPr/>
              </a:pPr>
              <a:t>‹#›</a:t>
            </a:fld>
            <a:endParaRPr lang="en-US"/>
          </a:p>
        </p:txBody>
      </p:sp>
    </p:spTree>
    <p:extLst>
      <p:ext uri="{BB962C8B-B14F-4D97-AF65-F5344CB8AC3E}">
        <p14:creationId xmlns:p14="http://schemas.microsoft.com/office/powerpoint/2010/main" val="9464410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208FF1-BE0E-43D2-86D5-92A79FCE1E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2267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EFB4812-E247-4949-888C-2C1273ACAD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9093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2451980-A767-459E-899E-DEF9AEDE52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2853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7685DA-7684-164A-8957-D310CF9596B0}"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D9DC93-D539-114D-91D6-A5A09CF7A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588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7685DA-7684-164A-8957-D310CF9596B0}"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D9DC93-D539-114D-91D6-A5A09CF7A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657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7685DA-7684-164A-8957-D310CF9596B0}"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D9DC93-D539-114D-91D6-A5A09CF7A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568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7685DA-7684-164A-8957-D310CF9596B0}" type="datetimeFigureOut">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D9DC93-D539-114D-91D6-A5A09CF7A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741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7685DA-7684-164A-8957-D310CF9596B0}" type="datetimeFigureOut">
              <a:rPr lang="en-US" smtClean="0">
                <a:solidFill>
                  <a:prstClr val="black">
                    <a:tint val="75000"/>
                  </a:prstClr>
                </a:solidFill>
              </a:rPr>
              <a:pPr/>
              <a:t>5/15/2015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BD9DC93-D539-114D-91D6-A5A09CF7A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900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7685DA-7684-164A-8957-D310CF9596B0}" type="datetimeFigureOut">
              <a:rPr lang="en-US" smtClean="0">
                <a:solidFill>
                  <a:prstClr val="black">
                    <a:tint val="75000"/>
                  </a:prstClr>
                </a:solidFill>
              </a:rPr>
              <a:pPr/>
              <a:t>5/15/2015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BD9DC93-D539-114D-91D6-A5A09CF7A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069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7685DA-7684-164A-8957-D310CF9596B0}" type="datetimeFigureOut">
              <a:rPr lang="en-US" smtClean="0">
                <a:solidFill>
                  <a:prstClr val="black">
                    <a:tint val="75000"/>
                  </a:prstClr>
                </a:solidFill>
              </a:rPr>
              <a:pPr/>
              <a:t>5/15/2015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D9DC93-D539-114D-91D6-A5A09CF7A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272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1229731A-0CA8-4E77-A140-0DE1B2755CC5}" type="datetimeFigureOut">
              <a:rPr lang="en-US"/>
              <a:pPr>
                <a:defRPr/>
              </a:pPr>
              <a:t>5/15/2015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3D99A1CB-926B-4B2B-B3DD-7E2485951D76}" type="slidenum">
              <a:rPr lang="en-US"/>
              <a:pPr>
                <a:defRPr/>
              </a:pPr>
              <a:t>‹#›</a:t>
            </a:fld>
            <a:endParaRPr lang="en-US"/>
          </a:p>
        </p:txBody>
      </p:sp>
    </p:spTree>
    <p:extLst>
      <p:ext uri="{BB962C8B-B14F-4D97-AF65-F5344CB8AC3E}">
        <p14:creationId xmlns:p14="http://schemas.microsoft.com/office/powerpoint/2010/main" val="340320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7685DA-7684-164A-8957-D310CF9596B0}" type="datetimeFigureOut">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D9DC93-D539-114D-91D6-A5A09CF7A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7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7685DA-7684-164A-8957-D310CF9596B0}" type="datetimeFigureOut">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D9DC93-D539-114D-91D6-A5A09CF7A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0971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7685DA-7684-164A-8957-D310CF9596B0}"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D9DC93-D539-114D-91D6-A5A09CF7A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031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7685DA-7684-164A-8957-D310CF9596B0}"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D9DC93-D539-114D-91D6-A5A09CF7A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0090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48268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90174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196760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77170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3530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73971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1B41D4AA-DE98-4625-B2D9-44D377D3A291}" type="datetimeFigureOut">
              <a:rPr lang="en-US"/>
              <a:pPr>
                <a:defRPr/>
              </a:pPr>
              <a:t>5/15/2015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BAD6E3C4-D754-4FA0-BABF-D7F5DED7179E}" type="slidenum">
              <a:rPr lang="en-US"/>
              <a:pPr>
                <a:defRPr/>
              </a:pPr>
              <a:t>‹#›</a:t>
            </a:fld>
            <a:endParaRPr lang="en-US"/>
          </a:p>
        </p:txBody>
      </p:sp>
    </p:spTree>
    <p:extLst>
      <p:ext uri="{BB962C8B-B14F-4D97-AF65-F5344CB8AC3E}">
        <p14:creationId xmlns:p14="http://schemas.microsoft.com/office/powerpoint/2010/main" val="27114511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5282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642150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962788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62883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66700"/>
            <a:ext cx="20955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66700"/>
            <a:ext cx="61341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23159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676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953000" y="1676400"/>
            <a:ext cx="3810000" cy="4114800"/>
          </a:xfrm>
        </p:spPr>
        <p:txBody>
          <a:bodyPr/>
          <a:lstStyle/>
          <a:p>
            <a:pPr lvl="0"/>
            <a:endParaRPr lang="en-US" noProof="0" smtClean="0"/>
          </a:p>
        </p:txBody>
      </p:sp>
    </p:spTree>
    <p:extLst>
      <p:ext uri="{BB962C8B-B14F-4D97-AF65-F5344CB8AC3E}">
        <p14:creationId xmlns:p14="http://schemas.microsoft.com/office/powerpoint/2010/main" val="31064767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B619E5C-C88A-4823-85B5-5F2F55429B36}" type="datetime1">
              <a:rPr lang="en-US" smtClean="0">
                <a:solidFill>
                  <a:srgbClr val="303030">
                    <a:lumMod val="90000"/>
                    <a:lumOff val="10000"/>
                  </a:srgbClr>
                </a:solidFill>
              </a:rPr>
              <a:pPr/>
              <a:t>5/15/2015</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8030C25F-5FA5-4C02-8F3E-09155E94F56A}"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736501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379590-669A-47D7-9164-9E4E5AEEEC2B}" type="datetime1">
              <a:rPr lang="en-US" smtClean="0">
                <a:solidFill>
                  <a:srgbClr val="303030">
                    <a:lumMod val="90000"/>
                    <a:lumOff val="10000"/>
                  </a:srgbClr>
                </a:solidFill>
              </a:rPr>
              <a:pPr/>
              <a:t>5/15/2015</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8030C25F-5FA5-4C02-8F3E-09155E94F56A}"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649989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C3E8C5-E2CA-4434-A3B4-2BFD43D311F2}" type="datetime1">
              <a:rPr lang="en-US" smtClean="0">
                <a:solidFill>
                  <a:srgbClr val="303030">
                    <a:lumMod val="90000"/>
                    <a:lumOff val="10000"/>
                  </a:srgbClr>
                </a:solidFill>
              </a:rPr>
              <a:pPr/>
              <a:t>5/15/2015</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8030C25F-5FA5-4C02-8F3E-09155E94F56A}"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6848938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21C313-0DBF-4D1E-BC76-43B653A5835C}" type="datetime1">
              <a:rPr lang="en-US" smtClean="0">
                <a:solidFill>
                  <a:srgbClr val="303030">
                    <a:lumMod val="90000"/>
                    <a:lumOff val="10000"/>
                  </a:srgbClr>
                </a:solidFill>
              </a:rPr>
              <a:pPr/>
              <a:t>5/15/2015</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8030C25F-5FA5-4C02-8F3E-09155E94F56A}"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877214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C0000183-F570-407E-8671-7063A0650B60}" type="datetimeFigureOut">
              <a:rPr lang="en-US"/>
              <a:pPr>
                <a:defRPr/>
              </a:pPr>
              <a:t>5/15/2015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5885A1F1-B361-4F37-A998-097F70875D33}" type="slidenum">
              <a:rPr lang="en-US"/>
              <a:pPr>
                <a:defRPr/>
              </a:pPr>
              <a:t>‹#›</a:t>
            </a:fld>
            <a:endParaRPr lang="en-US"/>
          </a:p>
        </p:txBody>
      </p:sp>
    </p:spTree>
    <p:extLst>
      <p:ext uri="{BB962C8B-B14F-4D97-AF65-F5344CB8AC3E}">
        <p14:creationId xmlns:p14="http://schemas.microsoft.com/office/powerpoint/2010/main" val="15598943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00A493-B811-4984-AA1A-A6C46A596ADC}" type="datetime1">
              <a:rPr lang="en-US" smtClean="0">
                <a:solidFill>
                  <a:srgbClr val="303030">
                    <a:lumMod val="90000"/>
                    <a:lumOff val="10000"/>
                  </a:srgbClr>
                </a:solidFill>
              </a:rPr>
              <a:pPr/>
              <a:t>5/15/2015</a:t>
            </a:fld>
            <a:endParaRPr lang="en-US">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n-US">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8030C25F-5FA5-4C02-8F3E-09155E94F56A}"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88525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5A8B5A9-79C9-48EE-A19E-94824ED4E3DA}" type="datetime1">
              <a:rPr lang="en-US" smtClean="0">
                <a:solidFill>
                  <a:srgbClr val="303030">
                    <a:lumMod val="90000"/>
                    <a:lumOff val="10000"/>
                  </a:srgbClr>
                </a:solidFill>
              </a:rPr>
              <a:pPr/>
              <a:t>5/15/2015</a:t>
            </a:fld>
            <a:endParaRPr lang="en-US">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n-US">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8030C25F-5FA5-4C02-8F3E-09155E94F56A}"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3544138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8A1362-9022-4D01-AFBD-F77DB7E7DDA9}" type="datetime1">
              <a:rPr lang="en-US" smtClean="0">
                <a:solidFill>
                  <a:srgbClr val="303030">
                    <a:lumMod val="90000"/>
                    <a:lumOff val="10000"/>
                  </a:srgbClr>
                </a:solidFill>
              </a:rPr>
              <a:pPr/>
              <a:t>5/15/2015</a:t>
            </a:fld>
            <a:endParaRPr lang="en-US">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n-US">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8030C25F-5FA5-4C02-8F3E-09155E94F56A}"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2076143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7" y="457202"/>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2"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47DF0A-DA6E-476C-9949-007065DF2C3F}" type="datetime1">
              <a:rPr lang="en-US" smtClean="0">
                <a:solidFill>
                  <a:srgbClr val="303030">
                    <a:lumMod val="90000"/>
                    <a:lumOff val="10000"/>
                  </a:srgbClr>
                </a:solidFill>
              </a:rPr>
              <a:pPr/>
              <a:t>5/15/2015</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8030C25F-5FA5-4C02-8F3E-09155E94F56A}"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1872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656011-5AF1-4E78-8689-2584E4AC6364}" type="datetime1">
              <a:rPr lang="en-US" smtClean="0">
                <a:solidFill>
                  <a:srgbClr val="303030">
                    <a:lumMod val="90000"/>
                    <a:lumOff val="10000"/>
                  </a:srgbClr>
                </a:solidFill>
              </a:rPr>
              <a:pPr/>
              <a:t>5/15/2015</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8030C25F-5FA5-4C02-8F3E-09155E94F56A}"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1434206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0F3000-6BF8-4EDA-BA74-224DBD8F9411}" type="datetime1">
              <a:rPr lang="en-US" smtClean="0">
                <a:solidFill>
                  <a:srgbClr val="303030">
                    <a:lumMod val="90000"/>
                    <a:lumOff val="10000"/>
                  </a:srgbClr>
                </a:solidFill>
              </a:rPr>
              <a:pPr/>
              <a:t>5/15/2015</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8030C25F-5FA5-4C02-8F3E-09155E94F56A}"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18021722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3"/>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94144C-673B-495A-89D3-F90A94BFED8C}" type="datetime1">
              <a:rPr lang="en-US" smtClean="0">
                <a:solidFill>
                  <a:srgbClr val="303030">
                    <a:lumMod val="90000"/>
                    <a:lumOff val="10000"/>
                  </a:srgbClr>
                </a:solidFill>
              </a:rPr>
              <a:pPr/>
              <a:t>5/15/2015</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8030C25F-5FA5-4C02-8F3E-09155E94F56A}"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15066426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tLang="zh-CN" dirty="0" smtClean="0"/>
              <a:t>2014-11-18</a:t>
            </a: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9769671E-68C5-4C7A-83E9-2A6A5A7D2E17}" type="slidenum">
              <a:rPr/>
              <a:pPr>
                <a:defRPr/>
              </a:pPr>
              <a:t>‹#›</a:t>
            </a:fld>
            <a:endParaRPr lang="zh-CN" altLang="en-US" dirty="0"/>
          </a:p>
        </p:txBody>
      </p:sp>
    </p:spTree>
    <p:extLst>
      <p:ext uri="{BB962C8B-B14F-4D97-AF65-F5344CB8AC3E}">
        <p14:creationId xmlns:p14="http://schemas.microsoft.com/office/powerpoint/2010/main" val="4210212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D1FAD8-E3D9-49CF-A9E0-3FA6CF15FEA4}"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F0FEB6-61C8-4473-BE5D-0238ECBC22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6229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D1FAD8-E3D9-49CF-A9E0-3FA6CF15FEA4}"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F0FEB6-61C8-4473-BE5D-0238ECBC22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648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70BE1F2E-F566-47B8-AC0F-E3192BF41174}" type="datetimeFigureOut">
              <a:rPr lang="en-US"/>
              <a:pPr>
                <a:defRPr/>
              </a:pPr>
              <a:t>5/15/2015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DE0FA5BB-036F-4E4A-8036-733F4F69AA22}" type="slidenum">
              <a:rPr lang="en-US"/>
              <a:pPr>
                <a:defRPr/>
              </a:pPr>
              <a:t>‹#›</a:t>
            </a:fld>
            <a:endParaRPr lang="en-US"/>
          </a:p>
        </p:txBody>
      </p:sp>
    </p:spTree>
    <p:extLst>
      <p:ext uri="{BB962C8B-B14F-4D97-AF65-F5344CB8AC3E}">
        <p14:creationId xmlns:p14="http://schemas.microsoft.com/office/powerpoint/2010/main" val="32432466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D1FAD8-E3D9-49CF-A9E0-3FA6CF15FEA4}"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F0FEB6-61C8-4473-BE5D-0238ECBC22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2190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D1FAD8-E3D9-49CF-A9E0-3FA6CF15FEA4}" type="datetimeFigureOut">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F0FEB6-61C8-4473-BE5D-0238ECBC22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9608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D1FAD8-E3D9-49CF-A9E0-3FA6CF15FEA4}" type="datetimeFigureOut">
              <a:rPr lang="en-US" smtClean="0">
                <a:solidFill>
                  <a:prstClr val="black">
                    <a:tint val="75000"/>
                  </a:prstClr>
                </a:solidFill>
              </a:rPr>
              <a:pPr/>
              <a:t>5/15/2015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F0FEB6-61C8-4473-BE5D-0238ECBC22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9600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D1FAD8-E3D9-49CF-A9E0-3FA6CF15FEA4}" type="datetimeFigureOut">
              <a:rPr lang="en-US" smtClean="0">
                <a:solidFill>
                  <a:prstClr val="black">
                    <a:tint val="75000"/>
                  </a:prstClr>
                </a:solidFill>
              </a:rPr>
              <a:pPr/>
              <a:t>5/15/2015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F0FEB6-61C8-4473-BE5D-0238ECBC22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8691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D1FAD8-E3D9-49CF-A9E0-3FA6CF15FEA4}" type="datetimeFigureOut">
              <a:rPr lang="en-US" smtClean="0">
                <a:solidFill>
                  <a:prstClr val="black">
                    <a:tint val="75000"/>
                  </a:prstClr>
                </a:solidFill>
              </a:rPr>
              <a:pPr/>
              <a:t>5/15/2015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F0FEB6-61C8-4473-BE5D-0238ECBC22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5745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D1FAD8-E3D9-49CF-A9E0-3FA6CF15FEA4}" type="datetimeFigureOut">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F0FEB6-61C8-4473-BE5D-0238ECBC22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7852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D1FAD8-E3D9-49CF-A9E0-3FA6CF15FEA4}" type="datetimeFigureOut">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F0FEB6-61C8-4473-BE5D-0238ECBC22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9464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D1FAD8-E3D9-49CF-A9E0-3FA6CF15FEA4}"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F0FEB6-61C8-4473-BE5D-0238ECBC22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809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D1FAD8-E3D9-49CF-A9E0-3FA6CF15FEA4}"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F0FEB6-61C8-4473-BE5D-0238ECBC22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1735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563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1227050B-E3C5-4D8D-8BA3-22625A028EF8}" type="datetimeFigureOut">
              <a:rPr lang="en-US"/>
              <a:pPr>
                <a:defRPr/>
              </a:pPr>
              <a:t>5/15/2015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3DE119C5-927B-4CBD-9797-29B727201D0F}" type="slidenum">
              <a:rPr lang="en-US"/>
              <a:pPr>
                <a:defRPr/>
              </a:pPr>
              <a:t>‹#›</a:t>
            </a:fld>
            <a:endParaRPr lang="en-US"/>
          </a:p>
        </p:txBody>
      </p:sp>
    </p:spTree>
    <p:extLst>
      <p:ext uri="{BB962C8B-B14F-4D97-AF65-F5344CB8AC3E}">
        <p14:creationId xmlns:p14="http://schemas.microsoft.com/office/powerpoint/2010/main" val="6613890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5343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2110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9301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7108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843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3592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3358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3104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625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96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951DB057-3EB5-4E8D-BD8A-926CA28B14EE}" type="datetimeFigureOut">
              <a:rPr lang="en-US"/>
              <a:pPr>
                <a:defRPr/>
              </a:pPr>
              <a:t>5/15/2015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1689444A-BF4B-499D-98BC-C773A6BCF0BE}" type="slidenum">
              <a:rPr lang="en-US"/>
              <a:pPr>
                <a:defRPr/>
              </a:pPr>
              <a:t>‹#›</a:t>
            </a:fld>
            <a:endParaRPr lang="en-US"/>
          </a:p>
        </p:txBody>
      </p:sp>
    </p:spTree>
    <p:extLst>
      <p:ext uri="{BB962C8B-B14F-4D97-AF65-F5344CB8AC3E}">
        <p14:creationId xmlns:p14="http://schemas.microsoft.com/office/powerpoint/2010/main" val="9472776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2335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180000"/>
            <a:ext cx="8418875" cy="647700"/>
          </a:xfrm>
          <a:prstGeom prst="rect">
            <a:avLst/>
          </a:prstGeom>
        </p:spPr>
        <p:txBody>
          <a:bodyPr/>
          <a:lstStyle/>
          <a:p>
            <a:r>
              <a:rPr lang="en-GB" dirty="0" smtClean="0"/>
              <a:t>Click to edit Master title style</a:t>
            </a:r>
            <a:endParaRPr lang="en-US" dirty="0"/>
          </a:p>
        </p:txBody>
      </p:sp>
      <p:sp>
        <p:nvSpPr>
          <p:cNvPr id="3" name="Content Placeholder 2"/>
          <p:cNvSpPr>
            <a:spLocks noGrp="1"/>
          </p:cNvSpPr>
          <p:nvPr>
            <p:ph idx="1"/>
          </p:nvPr>
        </p:nvSpPr>
        <p:spPr>
          <a:xfrm>
            <a:off x="360000" y="1143000"/>
            <a:ext cx="8418875" cy="4953000"/>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8058150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628650" y="6356351"/>
            <a:ext cx="2057400" cy="365125"/>
          </a:xfrm>
          <a:prstGeom prst="rect">
            <a:avLst/>
          </a:prstGeom>
        </p:spPr>
        <p:txBody>
          <a:bodyPr/>
          <a:lstStyle/>
          <a:p>
            <a:pPr eaLnBrk="0" hangingPunct="0"/>
            <a:fld id="{E5AE64F0-F8CB-4F66-92FD-DD95557A11CF}" type="datetimeFigureOut">
              <a:rPr lang="en-GB" sz="2400" smtClean="0">
                <a:solidFill>
                  <a:srgbClr val="000000"/>
                </a:solidFill>
                <a:latin typeface="Times" pitchFamily="18" charset="0"/>
                <a:ea typeface="+mn-ea"/>
              </a:rPr>
              <a:pPr eaLnBrk="0" hangingPunct="0"/>
              <a:t>15/05/2015</a:t>
            </a:fld>
            <a:endParaRPr lang="en-GB" sz="2400">
              <a:solidFill>
                <a:srgbClr val="000000"/>
              </a:solidFill>
              <a:latin typeface="Times" pitchFamily="18" charset="0"/>
              <a:ea typeface="+mn-ea"/>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pPr eaLnBrk="0" hangingPunct="0"/>
            <a:endParaRPr lang="en-GB" sz="2400">
              <a:solidFill>
                <a:srgbClr val="000000"/>
              </a:solidFill>
              <a:latin typeface="Times" pitchFamily="18" charset="0"/>
              <a:ea typeface="+mn-ea"/>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pPr eaLnBrk="0" hangingPunct="0"/>
            <a:fld id="{3D35BB6F-2C78-41B4-A849-E46FBDD4AF4B}" type="slidenum">
              <a:rPr lang="en-GB" sz="2400" smtClean="0">
                <a:solidFill>
                  <a:srgbClr val="000000"/>
                </a:solidFill>
                <a:latin typeface="Times" pitchFamily="18" charset="0"/>
                <a:ea typeface="+mn-ea"/>
              </a:rPr>
              <a:pPr eaLnBrk="0" hangingPunct="0"/>
              <a:t>‹#›</a:t>
            </a:fld>
            <a:endParaRPr lang="en-GB" sz="2400">
              <a:solidFill>
                <a:srgbClr val="000000"/>
              </a:solidFill>
              <a:latin typeface="Times" pitchFamily="18" charset="0"/>
              <a:ea typeface="+mn-ea"/>
            </a:endParaRPr>
          </a:p>
        </p:txBody>
      </p:sp>
    </p:spTree>
    <p:extLst>
      <p:ext uri="{BB962C8B-B14F-4D97-AF65-F5344CB8AC3E}">
        <p14:creationId xmlns:p14="http://schemas.microsoft.com/office/powerpoint/2010/main" val="443314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3188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 name="Straight Connector 3"/>
          <p:cNvCxnSpPr>
            <a:cxnSpLocks noChangeShapeType="1"/>
          </p:cNvCxnSpPr>
          <p:nvPr userDrawn="1"/>
        </p:nvCxnSpPr>
        <p:spPr bwMode="auto">
          <a:xfrm>
            <a:off x="211138" y="762000"/>
            <a:ext cx="8726487" cy="1588"/>
          </a:xfrm>
          <a:prstGeom prst="line">
            <a:avLst/>
          </a:prstGeom>
          <a:noFill/>
          <a:ln w="19050">
            <a:solidFill>
              <a:srgbClr val="000000"/>
            </a:solidFill>
            <a:round/>
            <a:headEnd/>
            <a:tailEnd/>
          </a:ln>
          <a:effectLst>
            <a:outerShdw dist="20000" dir="5400000" rotWithShape="0">
              <a:srgbClr val="808080">
                <a:alpha val="37999"/>
              </a:srgbClr>
            </a:outerShdw>
          </a:effectLst>
        </p:spPr>
      </p:cxnSp>
      <p:sp>
        <p:nvSpPr>
          <p:cNvPr id="15" name="Rectangle 4"/>
          <p:cNvSpPr>
            <a:spLocks noGrp="1" noChangeArrowheads="1"/>
          </p:cNvSpPr>
          <p:nvPr>
            <p:ph type="title"/>
          </p:nvPr>
        </p:nvSpPr>
        <p:spPr bwMode="auto">
          <a:xfrm>
            <a:off x="344488" y="114300"/>
            <a:ext cx="8429625" cy="647700"/>
          </a:xfrm>
          <a:prstGeom prst="rect">
            <a:avLst/>
          </a:prstGeom>
          <a:noFill/>
          <a:ln w="12700">
            <a:noFill/>
            <a:miter lim="800000"/>
            <a:headEnd/>
            <a:tailEnd/>
          </a:ln>
        </p:spPr>
        <p:txBody>
          <a:bodyPr/>
          <a:lstStyle/>
          <a:p>
            <a:pPr lvl="0"/>
            <a:r>
              <a:rPr lang="en-US" smtClean="0"/>
              <a:t>Click to edit Master title style</a:t>
            </a:r>
            <a:endParaRPr lang="en-US" dirty="0"/>
          </a:p>
        </p:txBody>
      </p:sp>
      <p:sp>
        <p:nvSpPr>
          <p:cNvPr id="6" name="Content Placeholder 5"/>
          <p:cNvSpPr>
            <a:spLocks noGrp="1" noChangeArrowheads="1"/>
          </p:cNvSpPr>
          <p:nvPr>
            <p:ph idx="1"/>
          </p:nvPr>
        </p:nvSpPr>
        <p:spPr bwMode="auto">
          <a:xfrm>
            <a:off x="344488" y="1143000"/>
            <a:ext cx="8447087" cy="495300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lvl1pPr marL="268288" indent="-268288">
              <a:lnSpc>
                <a:spcPts val="2400"/>
              </a:lnSpc>
              <a:spcAft>
                <a:spcPts val="600"/>
              </a:spcAft>
              <a:buClr>
                <a:srgbClr val="3366FF"/>
              </a:buClr>
              <a:buSzPct val="110000"/>
              <a:buFont typeface="Lucida Grande CE"/>
              <a:buChar char="●"/>
              <a:defRPr sz="2800" b="0">
                <a:solidFill>
                  <a:schemeClr val="tx1"/>
                </a:solidFill>
              </a:defRPr>
            </a:lvl1pPr>
            <a:lvl2pPr marL="536575" indent="-268288">
              <a:lnSpc>
                <a:spcPts val="2400"/>
              </a:lnSpc>
              <a:spcAft>
                <a:spcPts val="600"/>
              </a:spcAft>
              <a:buClr>
                <a:srgbClr val="0000FF"/>
              </a:buClr>
              <a:buFont typeface="Lucida Grande"/>
              <a:buChar char="–"/>
              <a:defRPr sz="2400" b="0">
                <a:solidFill>
                  <a:schemeClr val="tx1"/>
                </a:solidFill>
              </a:defRPr>
            </a:lvl2pPr>
            <a:lvl3pPr marL="806450" indent="-269875">
              <a:lnSpc>
                <a:spcPts val="2400"/>
              </a:lnSpc>
              <a:spcAft>
                <a:spcPts val="600"/>
              </a:spcAft>
              <a:buClr>
                <a:schemeClr val="tx1"/>
              </a:buClr>
              <a:buFont typeface="Lucida Grande"/>
              <a:buChar char="●"/>
              <a:defRPr sz="2000" b="0">
                <a:solidFill>
                  <a:schemeClr val="tx1"/>
                </a:solidFill>
              </a:defRPr>
            </a:lvl3pPr>
          </a:lstStyle>
          <a:p>
            <a:pPr lvl="0"/>
            <a:r>
              <a:rPr lang="en-US" noProof="0" dirty="0" smtClean="0"/>
              <a:t>Click to edit Master text styles</a:t>
            </a:r>
          </a:p>
          <a:p>
            <a:pPr lvl="1"/>
            <a:r>
              <a:rPr lang="en-US" noProof="0" dirty="0" smtClean="0"/>
              <a:t>Second level</a:t>
            </a:r>
          </a:p>
          <a:p>
            <a:pPr lvl="2"/>
            <a:r>
              <a:rPr lang="en-US" noProof="0" dirty="0" smtClean="0"/>
              <a:t>Third level</a:t>
            </a:r>
          </a:p>
        </p:txBody>
      </p:sp>
    </p:spTree>
    <p:extLst>
      <p:ext uri="{BB962C8B-B14F-4D97-AF65-F5344CB8AC3E}">
        <p14:creationId xmlns:p14="http://schemas.microsoft.com/office/powerpoint/2010/main" val="16682802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1600" y="2132856"/>
            <a:ext cx="7486600" cy="1470025"/>
          </a:xfrm>
          <a:prstGeom prst="rect">
            <a:avLst/>
          </a:prstGeom>
        </p:spPr>
        <p:txBody>
          <a:bodyPr/>
          <a:lstStyle/>
          <a:p>
            <a:r>
              <a:rPr lang="en-US" smtClean="0"/>
              <a:t>Click to edit Master title style</a:t>
            </a:r>
            <a:endParaRPr lang="en-GB" dirty="0"/>
          </a:p>
        </p:txBody>
      </p:sp>
      <p:sp>
        <p:nvSpPr>
          <p:cNvPr id="3" name="Subtitle 2"/>
          <p:cNvSpPr>
            <a:spLocks noGrp="1"/>
          </p:cNvSpPr>
          <p:nvPr>
            <p:ph type="subTitle" idx="1"/>
          </p:nvPr>
        </p:nvSpPr>
        <p:spPr>
          <a:xfrm>
            <a:off x="1691680" y="3886200"/>
            <a:ext cx="608072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4" name="Date Placeholder 3"/>
          <p:cNvSpPr>
            <a:spLocks noGrp="1"/>
          </p:cNvSpPr>
          <p:nvPr>
            <p:ph type="dt" sz="half" idx="10"/>
          </p:nvPr>
        </p:nvSpPr>
        <p:spPr>
          <a:xfrm>
            <a:off x="7236296" y="6378653"/>
            <a:ext cx="952416" cy="365125"/>
          </a:xfrm>
          <a:prstGeom prst="rect">
            <a:avLst/>
          </a:prstGeom>
        </p:spPr>
        <p:txBody>
          <a:bodyPr/>
          <a:lstStyle>
            <a:lvl1pPr>
              <a:defRPr>
                <a:solidFill>
                  <a:schemeClr val="accent1">
                    <a:lumMod val="75000"/>
                  </a:schemeClr>
                </a:solidFill>
              </a:defRPr>
            </a:lvl1pPr>
          </a:lstStyle>
          <a:p>
            <a:pPr eaLnBrk="0" hangingPunct="0"/>
            <a:fld id="{DD33ED34-76BD-42EE-9B82-361E066871C3}" type="datetime1">
              <a:rPr lang="en-GB" sz="2400" smtClean="0">
                <a:solidFill>
                  <a:srgbClr val="618FFD">
                    <a:lumMod val="75000"/>
                  </a:srgbClr>
                </a:solidFill>
                <a:latin typeface="Times" pitchFamily="18" charset="0"/>
                <a:ea typeface="+mn-ea"/>
              </a:rPr>
              <a:pPr eaLnBrk="0" hangingPunct="0"/>
              <a:t>15/05/2015</a:t>
            </a:fld>
            <a:endParaRPr lang="en-GB" sz="2400" dirty="0">
              <a:solidFill>
                <a:srgbClr val="618FFD">
                  <a:lumMod val="75000"/>
                </a:srgbClr>
              </a:solidFill>
              <a:latin typeface="Times" pitchFamily="18" charset="0"/>
              <a:ea typeface="+mn-ea"/>
            </a:endParaRPr>
          </a:p>
        </p:txBody>
      </p:sp>
      <p:sp>
        <p:nvSpPr>
          <p:cNvPr id="6" name="Slide Number Placeholder 5"/>
          <p:cNvSpPr>
            <a:spLocks noGrp="1"/>
          </p:cNvSpPr>
          <p:nvPr>
            <p:ph type="sldNum" sz="quarter" idx="12"/>
          </p:nvPr>
        </p:nvSpPr>
        <p:spPr>
          <a:xfrm>
            <a:off x="8460432" y="6361038"/>
            <a:ext cx="405408" cy="365125"/>
          </a:xfrm>
          <a:prstGeom prst="rect">
            <a:avLst/>
          </a:prstGeom>
        </p:spPr>
        <p:txBody>
          <a:bodyPr/>
          <a:lstStyle>
            <a:lvl1pPr>
              <a:defRPr>
                <a:solidFill>
                  <a:schemeClr val="accent1">
                    <a:lumMod val="75000"/>
                  </a:schemeClr>
                </a:solidFill>
              </a:defRPr>
            </a:lvl1pPr>
          </a:lstStyle>
          <a:p>
            <a:pPr eaLnBrk="0" hangingPunct="0"/>
            <a:fld id="{1E6F7D49-625A-4DC0-89B0-0AC14CBD2779}" type="slidenum">
              <a:rPr lang="en-GB" sz="2400" smtClean="0">
                <a:solidFill>
                  <a:srgbClr val="618FFD">
                    <a:lumMod val="75000"/>
                  </a:srgbClr>
                </a:solidFill>
                <a:latin typeface="Times" pitchFamily="18" charset="0"/>
                <a:ea typeface="+mn-ea"/>
              </a:rPr>
              <a:pPr eaLnBrk="0" hangingPunct="0"/>
              <a:t>‹#›</a:t>
            </a:fld>
            <a:endParaRPr lang="en-GB" sz="2400" dirty="0">
              <a:solidFill>
                <a:srgbClr val="618FFD">
                  <a:lumMod val="75000"/>
                </a:srgbClr>
              </a:solidFill>
              <a:latin typeface="Times" pitchFamily="18" charset="0"/>
              <a:ea typeface="+mn-ea"/>
            </a:endParaRPr>
          </a:p>
        </p:txBody>
      </p:sp>
      <p:cxnSp>
        <p:nvCxnSpPr>
          <p:cNvPr id="12" name="Straight Connector 11"/>
          <p:cNvCxnSpPr/>
          <p:nvPr userDrawn="1"/>
        </p:nvCxnSpPr>
        <p:spPr>
          <a:xfrm>
            <a:off x="613731" y="6181724"/>
            <a:ext cx="8157407" cy="0"/>
          </a:xfrm>
          <a:prstGeom prst="line">
            <a:avLst/>
          </a:prstGeom>
          <a:ln w="31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292302"/>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961438"/>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60C905-14E6-49DA-9F73-0B4317AB6B6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471795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5BDC9E-470A-45DD-A235-F3E5D0E2ACF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27778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E1178C-D5D9-4B2B-AB58-62E1DA86759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08183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宋体" pitchFamily="2" charset="-122"/>
              </a:defRPr>
            </a:lvl1pPr>
          </a:lstStyle>
          <a:p>
            <a:pPr>
              <a:defRPr/>
            </a:pPr>
            <a:fld id="{C4B05D61-B398-4BE5-B2CD-7FFADE2E67E2}" type="datetimeFigureOut">
              <a:rPr lang="en-US"/>
              <a:pPr>
                <a:defRPr/>
              </a:pPr>
              <a:t>5/15/2015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宋体" pitchFamily="2" charset="-122"/>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ea typeface="宋体" pitchFamily="2" charset="-122"/>
              </a:defRPr>
            </a:lvl1pPr>
          </a:lstStyle>
          <a:p>
            <a:pPr>
              <a:defRPr/>
            </a:pPr>
            <a:fld id="{F89377C1-2D78-49CB-A39B-344445147F6B}" type="slidenum">
              <a:rPr lang="en-US"/>
              <a:pPr>
                <a:defRPr/>
              </a:pPr>
              <a:t>‹#›</a:t>
            </a:fld>
            <a:endParaRPr lang="en-US"/>
          </a:p>
        </p:txBody>
      </p:sp>
    </p:spTree>
    <p:extLst>
      <p:ext uri="{BB962C8B-B14F-4D97-AF65-F5344CB8AC3E}">
        <p14:creationId xmlns:p14="http://schemas.microsoft.com/office/powerpoint/2010/main" val="39188589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E1A1E0-BF3F-4711-9923-1162C7929B4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542503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D4B6AFE-0527-4E65-B276-2FEC608A608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574786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10C30DE-0D59-4F03-9255-A0AD164C28F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38362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DB321D-BDA4-4EBC-AAD2-0B4AF9D88D4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486507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BF7744-4711-49B8-B08B-AA010C729DE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871012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8214A1-7493-4A26-ACCA-A6CFB06401A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613585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8F10ED-D2E8-4E12-A0A3-6E61BEE1938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313910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BFCE76-A5D6-4595-961D-1D81BB3C461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327827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60C905-14E6-49DA-9F73-0B4317AB6B6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478465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5BDC9E-470A-45DD-A235-F3E5D0E2ACF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46191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57.xml"/><Relationship Id="rId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image" Target="../media/image4.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theme" Target="../theme/theme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defRPr>
            </a:lvl1pPr>
          </a:lstStyle>
          <a:p>
            <a:pPr>
              <a:defRPr/>
            </a:pPr>
            <a:fld id="{5B5FD563-C249-4372-9602-CD28FE75D1F5}" type="datetimeFigureOut">
              <a:rPr lang="en-US"/>
              <a:pPr>
                <a:defRPr/>
              </a:pPr>
              <a:t>5/15/2015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defRPr>
            </a:lvl1pPr>
          </a:lstStyle>
          <a:p>
            <a:pPr>
              <a:defRPr/>
            </a:pPr>
            <a:fld id="{33708D11-635F-43C9-B6E5-4D82CADA8D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zh-CN">
              <a:solidFill>
                <a:srgbClr val="000000"/>
              </a:solidFill>
              <a:latin typeface="Arial" charset="0"/>
              <a:ea typeface="宋体"/>
              <a:cs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zh-CN">
              <a:solidFill>
                <a:srgbClr val="000000"/>
              </a:solidFill>
              <a:latin typeface="Arial" charset="0"/>
              <a:ea typeface="宋体"/>
              <a:cs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DE9F8281-BF7C-483E-A636-7A849A2C1EEA}" type="slidenum">
              <a:rPr lang="en-US" altLang="zh-CN">
                <a:solidFill>
                  <a:srgbClr val="000000"/>
                </a:solidFill>
                <a:latin typeface="Arial" charset="0"/>
                <a:ea typeface="宋体"/>
                <a:cs typeface="Arial" pitchFamily="34" charset="0"/>
              </a:rPr>
              <a:pPr>
                <a:defRPr/>
              </a:pPr>
              <a:t>‹#›</a:t>
            </a:fld>
            <a:endParaRPr lang="en-US" altLang="zh-CN">
              <a:solidFill>
                <a:srgbClr val="000000"/>
              </a:solidFill>
              <a:latin typeface="Arial" charset="0"/>
              <a:ea typeface="宋体"/>
              <a:cs typeface="Arial" pitchFamily="34" charset="0"/>
            </a:endParaRPr>
          </a:p>
        </p:txBody>
      </p:sp>
    </p:spTree>
    <p:extLst>
      <p:ext uri="{BB962C8B-B14F-4D97-AF65-F5344CB8AC3E}">
        <p14:creationId xmlns:p14="http://schemas.microsoft.com/office/powerpoint/2010/main" val="562668607"/>
      </p:ext>
    </p:extLst>
  </p:cSld>
  <p:clrMap bg1="lt1" tx1="dk1" bg2="lt2" tx2="dk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defRPr>
            </a:lvl1pPr>
          </a:lstStyle>
          <a:p>
            <a:pPr>
              <a:defRPr/>
            </a:pPr>
            <a:fld id="{5B5FD563-C249-4372-9602-CD28FE75D1F5}" type="datetimeFigureOut">
              <a:rPr lang="en-US">
                <a:cs typeface="Arial" pitchFamily="34" charset="0"/>
              </a:rPr>
              <a:pPr>
                <a:defRPr/>
              </a:pPr>
              <a:t>5/15/2015</a:t>
            </a:fld>
            <a:endParaRPr lang="en-US">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defRPr>
            </a:lvl1pPr>
          </a:lstStyle>
          <a:p>
            <a:pPr>
              <a:defRPr/>
            </a:pPr>
            <a:endParaRPr lang="en-US">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defRPr>
            </a:lvl1pPr>
          </a:lstStyle>
          <a:p>
            <a:pPr>
              <a:defRPr/>
            </a:pPr>
            <a:fld id="{33708D11-635F-43C9-B6E5-4D82CADA8D5F}" type="slidenum">
              <a:rPr lang="en-US">
                <a:cs typeface="Arial" pitchFamily="34" charset="0"/>
              </a:rPr>
              <a:pPr>
                <a:defRPr/>
              </a:pPr>
              <a:t>‹#›</a:t>
            </a:fld>
            <a:endParaRPr lang="en-US">
              <a:cs typeface="Arial" pitchFamily="34" charset="0"/>
            </a:endParaRPr>
          </a:p>
        </p:txBody>
      </p:sp>
    </p:spTree>
    <p:extLst>
      <p:ext uri="{BB962C8B-B14F-4D97-AF65-F5344CB8AC3E}">
        <p14:creationId xmlns:p14="http://schemas.microsoft.com/office/powerpoint/2010/main" val="3801719111"/>
      </p:ext>
    </p:extLst>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46E7D3E-AF8B-4045-A267-DC835A45E499}" type="datetimeFigureOut">
              <a:rPr lang="en-US" smtClean="0">
                <a:solidFill>
                  <a:prstClr val="black">
                    <a:tint val="75000"/>
                  </a:prstClr>
                </a:solidFill>
                <a:latin typeface="Calibri"/>
                <a:ea typeface="+mn-ea"/>
                <a:cs typeface="Arial" pitchFamily="34" charset="0"/>
              </a:rPr>
              <a:pPr fontAlgn="auto">
                <a:spcBef>
                  <a:spcPts val="0"/>
                </a:spcBef>
                <a:spcAft>
                  <a:spcPts val="0"/>
                </a:spcAft>
              </a:pPr>
              <a:t>5/15/2015</a:t>
            </a:fld>
            <a:endParaRPr lang="en-US">
              <a:solidFill>
                <a:prstClr val="black">
                  <a:tint val="75000"/>
                </a:prstClr>
              </a:solidFill>
              <a:latin typeface="Calibri"/>
              <a:ea typeface="+mn-ea"/>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A614DFB-CEAE-4F30-8503-B0033C7D3CEA}" type="slidenum">
              <a:rPr lang="en-US" smtClean="0">
                <a:solidFill>
                  <a:prstClr val="black">
                    <a:tint val="75000"/>
                  </a:prstClr>
                </a:solidFill>
                <a:latin typeface="Calibri"/>
                <a:ea typeface="+mn-ea"/>
                <a:cs typeface="Arial" pitchFamily="34" charset="0"/>
              </a:rPr>
              <a:pPr fontAlgn="auto">
                <a:spcBef>
                  <a:spcPts val="0"/>
                </a:spcBef>
                <a:spcAft>
                  <a:spcPts val="0"/>
                </a:spcAft>
              </a:pPr>
              <a:t>‹#›</a:t>
            </a:fld>
            <a:endParaRPr lang="en-US">
              <a:solidFill>
                <a:prstClr val="black">
                  <a:tint val="75000"/>
                </a:prstClr>
              </a:solidFill>
              <a:latin typeface="Calibri"/>
              <a:ea typeface="+mn-ea"/>
              <a:cs typeface="Arial" pitchFamily="34" charset="0"/>
            </a:endParaRPr>
          </a:p>
        </p:txBody>
      </p:sp>
    </p:spTree>
    <p:extLst>
      <p:ext uri="{BB962C8B-B14F-4D97-AF65-F5344CB8AC3E}">
        <p14:creationId xmlns:p14="http://schemas.microsoft.com/office/powerpoint/2010/main" val="410617336"/>
      </p:ext>
    </p:extLst>
  </p:cSld>
  <p:clrMap bg1="lt1" tx1="dk1" bg2="lt2" tx2="dk2" accent1="accent1" accent2="accent2" accent3="accent3" accent4="accent4" accent5="accent5" accent6="accent6" hlink="hlink" folHlink="folHlink"/>
  <p:sldLayoutIdLst>
    <p:sldLayoutId id="2147484641" r:id="rId1"/>
    <p:sldLayoutId id="2147484642" r:id="rId2"/>
    <p:sldLayoutId id="2147484643" r:id="rId3"/>
    <p:sldLayoutId id="2147484644" r:id="rId4"/>
    <p:sldLayoutId id="2147484645" r:id="rId5"/>
    <p:sldLayoutId id="2147484646" r:id="rId6"/>
    <p:sldLayoutId id="2147484647" r:id="rId7"/>
    <p:sldLayoutId id="2147484648" r:id="rId8"/>
    <p:sldLayoutId id="2147484649" r:id="rId9"/>
    <p:sldLayoutId id="2147484650" r:id="rId10"/>
    <p:sldLayoutId id="21474846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eaLnBrk="0" hangingPunct="0"/>
            <a:endParaRPr lang="en-US" smtClean="0">
              <a:solidFill>
                <a:srgbClr val="000000"/>
              </a:solidFill>
              <a:latin typeface="Arial" charset="0"/>
              <a:ea typeface="ＭＳ Ｐゴシック" pitchFamily="-80"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smtClean="0">
              <a:solidFill>
                <a:srgbClr val="000000"/>
              </a:solidFill>
              <a:latin typeface="Arial" charset="0"/>
              <a:ea typeface="ＭＳ Ｐゴシック" pitchFamily="-80"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AB25875D-A662-4CD1-B102-B3E00C7C4FED}" type="slidenum">
              <a:rPr lang="en-US" smtClean="0">
                <a:solidFill>
                  <a:srgbClr val="000000"/>
                </a:solidFill>
                <a:latin typeface="Arial" charset="0"/>
                <a:ea typeface="ＭＳ Ｐゴシック" pitchFamily="-80" charset="-128"/>
              </a:rPr>
              <a:pPr eaLnBrk="0" hangingPunct="0"/>
              <a:t>‹#›</a:t>
            </a:fld>
            <a:endParaRPr lang="en-US" smtClean="0">
              <a:solidFill>
                <a:srgbClr val="000000"/>
              </a:solidFill>
              <a:latin typeface="Arial" charset="0"/>
              <a:ea typeface="ＭＳ Ｐゴシック" pitchFamily="-80" charset="-128"/>
            </a:endParaRPr>
          </a:p>
        </p:txBody>
      </p:sp>
    </p:spTree>
    <p:extLst>
      <p:ext uri="{BB962C8B-B14F-4D97-AF65-F5344CB8AC3E}">
        <p14:creationId xmlns:p14="http://schemas.microsoft.com/office/powerpoint/2010/main" val="233021279"/>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80" charset="-128"/>
        </a:defRPr>
      </a:lvl2pPr>
      <a:lvl3pPr algn="ctr" rtl="0" eaLnBrk="0" fontAlgn="base" hangingPunct="0">
        <a:spcBef>
          <a:spcPct val="0"/>
        </a:spcBef>
        <a:spcAft>
          <a:spcPct val="0"/>
        </a:spcAft>
        <a:defRPr sz="4400">
          <a:solidFill>
            <a:schemeClr val="tx2"/>
          </a:solidFill>
          <a:latin typeface="Arial" charset="0"/>
          <a:ea typeface="ＭＳ Ｐゴシック" pitchFamily="-80" charset="-128"/>
        </a:defRPr>
      </a:lvl3pPr>
      <a:lvl4pPr algn="ctr" rtl="0" eaLnBrk="0" fontAlgn="base" hangingPunct="0">
        <a:spcBef>
          <a:spcPct val="0"/>
        </a:spcBef>
        <a:spcAft>
          <a:spcPct val="0"/>
        </a:spcAft>
        <a:defRPr sz="4400">
          <a:solidFill>
            <a:schemeClr val="tx2"/>
          </a:solidFill>
          <a:latin typeface="Arial" charset="0"/>
          <a:ea typeface="ＭＳ Ｐゴシック" pitchFamily="-80" charset="-128"/>
        </a:defRPr>
      </a:lvl4pPr>
      <a:lvl5pPr algn="ctr" rtl="0" eaLnBrk="0" fontAlgn="base" hangingPunct="0">
        <a:spcBef>
          <a:spcPct val="0"/>
        </a:spcBef>
        <a:spcAft>
          <a:spcPct val="0"/>
        </a:spcAft>
        <a:defRPr sz="4400">
          <a:solidFill>
            <a:schemeClr val="tx2"/>
          </a:solidFill>
          <a:latin typeface="Arial" charset="0"/>
          <a:ea typeface="ＭＳ Ｐゴシック" pitchFamily="-80" charset="-128"/>
        </a:defRPr>
      </a:lvl5pPr>
      <a:lvl6pPr marL="457200" algn="ctr" rtl="0" fontAlgn="base">
        <a:spcBef>
          <a:spcPct val="0"/>
        </a:spcBef>
        <a:spcAft>
          <a:spcPct val="0"/>
        </a:spcAft>
        <a:defRPr sz="4400">
          <a:solidFill>
            <a:schemeClr val="tx2"/>
          </a:solidFill>
          <a:latin typeface="Arial" charset="0"/>
          <a:ea typeface="ＭＳ Ｐゴシック" pitchFamily="-80" charset="-128"/>
        </a:defRPr>
      </a:lvl6pPr>
      <a:lvl7pPr marL="914400" algn="ctr" rtl="0" fontAlgn="base">
        <a:spcBef>
          <a:spcPct val="0"/>
        </a:spcBef>
        <a:spcAft>
          <a:spcPct val="0"/>
        </a:spcAft>
        <a:defRPr sz="4400">
          <a:solidFill>
            <a:schemeClr val="tx2"/>
          </a:solidFill>
          <a:latin typeface="Arial" charset="0"/>
          <a:ea typeface="ＭＳ Ｐゴシック" pitchFamily="-80" charset="-128"/>
        </a:defRPr>
      </a:lvl7pPr>
      <a:lvl8pPr marL="1371600" algn="ctr" rtl="0" fontAlgn="base">
        <a:spcBef>
          <a:spcPct val="0"/>
        </a:spcBef>
        <a:spcAft>
          <a:spcPct val="0"/>
        </a:spcAft>
        <a:defRPr sz="4400">
          <a:solidFill>
            <a:schemeClr val="tx2"/>
          </a:solidFill>
          <a:latin typeface="Arial" charset="0"/>
          <a:ea typeface="ＭＳ Ｐゴシック" pitchFamily="-80" charset="-128"/>
        </a:defRPr>
      </a:lvl8pPr>
      <a:lvl9pPr marL="1828800" algn="ctr" rtl="0" fontAlgn="base">
        <a:spcBef>
          <a:spcPct val="0"/>
        </a:spcBef>
        <a:spcAft>
          <a:spcPct val="0"/>
        </a:spcAft>
        <a:defRPr sz="4400">
          <a:solidFill>
            <a:schemeClr val="tx2"/>
          </a:solidFill>
          <a:latin typeface="Arial" charset="0"/>
          <a:ea typeface="ＭＳ Ｐゴシック"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707685DA-7684-164A-8957-D310CF9596B0}" type="datetimeFigureOut">
              <a:rPr lang="en-US" smtClean="0">
                <a:solidFill>
                  <a:prstClr val="black">
                    <a:tint val="75000"/>
                  </a:prstClr>
                </a:solidFill>
                <a:latin typeface="Calibri"/>
                <a:ea typeface="+mn-ea"/>
              </a:rPr>
              <a:pPr defTabSz="457200" fontAlgn="auto">
                <a:spcBef>
                  <a:spcPts val="0"/>
                </a:spcBef>
                <a:spcAft>
                  <a:spcPts val="0"/>
                </a:spcAft>
              </a:pPr>
              <a:t>5/15/2015</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4BD9DC93-D539-114D-91D6-A5A09CF7A236}" type="slidenum">
              <a:rPr lang="en-US" smtClean="0">
                <a:solidFill>
                  <a:prstClr val="black">
                    <a:tint val="75000"/>
                  </a:prstClr>
                </a:solidFill>
                <a:latin typeface="Calibri"/>
                <a:ea typeface="+mn-ea"/>
              </a:rPr>
              <a:pPr defTabSz="457200"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3272445265"/>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25401" y="1371600"/>
            <a:ext cx="7975600"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sz="2400">
              <a:solidFill>
                <a:srgbClr val="000000"/>
              </a:solidFill>
              <a:latin typeface="Times New Roman"/>
              <a:ea typeface="ＭＳ Ｐゴシック" charset="0"/>
            </a:endParaRPr>
          </a:p>
        </p:txBody>
      </p:sp>
      <p:sp>
        <p:nvSpPr>
          <p:cNvPr id="1027" name="Rectangle 3"/>
          <p:cNvSpPr>
            <a:spLocks noGrp="1" noChangeArrowheads="1"/>
          </p:cNvSpPr>
          <p:nvPr>
            <p:ph type="title"/>
          </p:nvPr>
        </p:nvSpPr>
        <p:spPr bwMode="auto">
          <a:xfrm>
            <a:off x="381000" y="266700"/>
            <a:ext cx="77724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9906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0656362"/>
      </p:ext>
    </p:extLst>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 id="2147484297" r:id="rId12"/>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2pPr>
      <a:lvl3pPr algn="l"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3pPr>
      <a:lvl4pPr algn="l"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4pPr>
      <a:lvl5pPr algn="l"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2"/>
        <a:buChar char="u"/>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u"/>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8"/>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pPr fontAlgn="auto">
              <a:spcBef>
                <a:spcPts val="0"/>
              </a:spcBef>
              <a:spcAft>
                <a:spcPts val="0"/>
              </a:spcAft>
            </a:pPr>
            <a:fld id="{C554CC98-475B-4456-8371-3CA063ADEB90}" type="datetime1">
              <a:rPr lang="en-US" smtClean="0">
                <a:solidFill>
                  <a:srgbClr val="303030">
                    <a:lumMod val="90000"/>
                    <a:lumOff val="10000"/>
                  </a:srgbClr>
                </a:solidFill>
                <a:ea typeface="+mn-ea"/>
              </a:rPr>
              <a:pPr fontAlgn="auto">
                <a:spcBef>
                  <a:spcPts val="0"/>
                </a:spcBef>
                <a:spcAft>
                  <a:spcPts val="0"/>
                </a:spcAft>
              </a:pPr>
              <a:t>5/15/2015</a:t>
            </a:fld>
            <a:endParaRPr lang="en-US">
              <a:solidFill>
                <a:srgbClr val="303030">
                  <a:lumMod val="90000"/>
                  <a:lumOff val="10000"/>
                </a:srgbClr>
              </a:solidFill>
              <a:ea typeface="+mn-ea"/>
            </a:endParaRPr>
          </a:p>
        </p:txBody>
      </p:sp>
      <p:sp>
        <p:nvSpPr>
          <p:cNvPr id="5" name="Footer Placeholder 4"/>
          <p:cNvSpPr>
            <a:spLocks noGrp="1"/>
          </p:cNvSpPr>
          <p:nvPr>
            <p:ph type="ftr" sz="quarter" idx="3"/>
          </p:nvPr>
        </p:nvSpPr>
        <p:spPr>
          <a:xfrm>
            <a:off x="762000" y="6208778"/>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pPr fontAlgn="auto">
              <a:spcBef>
                <a:spcPts val="0"/>
              </a:spcBef>
              <a:spcAft>
                <a:spcPts val="0"/>
              </a:spcAft>
            </a:pPr>
            <a:endParaRPr lang="en-US">
              <a:solidFill>
                <a:srgbClr val="303030">
                  <a:lumMod val="90000"/>
                  <a:lumOff val="10000"/>
                </a:srgbClr>
              </a:solidFill>
              <a:latin typeface="Times New Roman"/>
              <a:ea typeface="+mn-ea"/>
            </a:endParaRPr>
          </a:p>
        </p:txBody>
      </p:sp>
      <p:sp>
        <p:nvSpPr>
          <p:cNvPr id="6" name="Slide Number Placeholder 5"/>
          <p:cNvSpPr>
            <a:spLocks noGrp="1"/>
          </p:cNvSpPr>
          <p:nvPr>
            <p:ph type="sldNum" sz="quarter" idx="4"/>
          </p:nvPr>
        </p:nvSpPr>
        <p:spPr>
          <a:xfrm>
            <a:off x="7620000" y="5687570"/>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pPr fontAlgn="auto">
              <a:spcBef>
                <a:spcPts val="0"/>
              </a:spcBef>
              <a:spcAft>
                <a:spcPts val="0"/>
              </a:spcAft>
            </a:pPr>
            <a:fld id="{8030C25F-5FA5-4C02-8F3E-09155E94F56A}" type="slidenum">
              <a:rPr lang="en-US" smtClean="0">
                <a:solidFill>
                  <a:prstClr val="black">
                    <a:lumMod val="85000"/>
                    <a:lumOff val="15000"/>
                  </a:prstClr>
                </a:solidFill>
                <a:ea typeface="+mn-ea"/>
              </a:rPr>
              <a:pPr fontAlgn="auto">
                <a:spcBef>
                  <a:spcPts val="0"/>
                </a:spcBef>
                <a:spcAft>
                  <a:spcPts val="0"/>
                </a:spcAft>
              </a:pPr>
              <a:t>‹#›</a:t>
            </a:fld>
            <a:endParaRPr lang="en-US">
              <a:solidFill>
                <a:prstClr val="black">
                  <a:lumMod val="85000"/>
                  <a:lumOff val="15000"/>
                </a:prstClr>
              </a:solidFill>
              <a:ea typeface="+mn-ea"/>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51699655"/>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Lst>
  <p:hf hdr="0" ftr="0" dt="0"/>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1268" name="Rectangle 4"/>
          <p:cNvSpPr>
            <a:spLocks noGrp="1" noChangeArrowheads="1"/>
          </p:cNvSpPr>
          <p:nvPr>
            <p:ph type="dt" sz="half" idx="2"/>
          </p:nvPr>
        </p:nvSpPr>
        <p:spPr bwMode="auto">
          <a:xfrm>
            <a:off x="134938" y="6538913"/>
            <a:ext cx="2133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lang="zh-CN" altLang="en-US" sz="1000" b="1" kern="1200">
                <a:solidFill>
                  <a:srgbClr val="0066FF"/>
                </a:solidFill>
                <a:latin typeface="Arial" charset="0"/>
                <a:ea typeface="宋体" pitchFamily="2" charset="-122"/>
                <a:cs typeface="+mn-cs"/>
              </a:defRPr>
            </a:lvl1pPr>
          </a:lstStyle>
          <a:p>
            <a:pPr>
              <a:defRPr/>
            </a:pPr>
            <a:r>
              <a:rPr lang="en-US" altLang="zh-CN" dirty="0" smtClean="0"/>
              <a:t>2014-11-18</a:t>
            </a:r>
            <a:endParaRPr lang="en-US" dirty="0"/>
          </a:p>
        </p:txBody>
      </p:sp>
      <p:sp>
        <p:nvSpPr>
          <p:cNvPr id="11270" name="Rectangle 6"/>
          <p:cNvSpPr>
            <a:spLocks noGrp="1" noChangeArrowheads="1"/>
          </p:cNvSpPr>
          <p:nvPr>
            <p:ph type="sldNum" sz="quarter" idx="4"/>
          </p:nvPr>
        </p:nvSpPr>
        <p:spPr bwMode="auto">
          <a:xfrm>
            <a:off x="6831013" y="6538913"/>
            <a:ext cx="2133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lang="en-US" altLang="zh-CN" sz="1000" b="1" kern="1200">
                <a:solidFill>
                  <a:srgbClr val="0066FF"/>
                </a:solidFill>
                <a:latin typeface="Arial" charset="0"/>
                <a:ea typeface="宋体" pitchFamily="2" charset="-122"/>
                <a:cs typeface="+mn-cs"/>
              </a:defRPr>
            </a:lvl1pPr>
          </a:lstStyle>
          <a:p>
            <a:pPr>
              <a:defRPr/>
            </a:pPr>
            <a:fld id="{02E8B1ED-B719-42AE-8437-DD38C204E552}" type="slidenum">
              <a:rPr/>
              <a:pPr>
                <a:defRPr/>
              </a:pPr>
              <a:t>‹#›</a:t>
            </a:fld>
            <a:endParaRPr lang="zh-CN" altLang="en-US" dirty="0"/>
          </a:p>
        </p:txBody>
      </p:sp>
      <p:pic>
        <p:nvPicPr>
          <p:cNvPr id="3079" name="Picture 5" descr="E:\文档\局徽01.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02513" y="115888"/>
            <a:ext cx="79533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9" descr="F:\logo\国家卫星气象中心标-3.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93113" y="127000"/>
            <a:ext cx="5715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9"/>
          <p:cNvSpPr txBox="1">
            <a:spLocks noChangeArrowheads="1"/>
          </p:cNvSpPr>
          <p:nvPr userDrawn="1"/>
        </p:nvSpPr>
        <p:spPr bwMode="auto">
          <a:xfrm>
            <a:off x="2389188" y="6413266"/>
            <a:ext cx="44148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defRPr/>
            </a:pPr>
            <a:r>
              <a:rPr lang="en-US" altLang="zh-CN" sz="1000" b="1" dirty="0" smtClean="0">
                <a:solidFill>
                  <a:srgbClr val="0066FF"/>
                </a:solidFill>
              </a:rPr>
              <a:t>International Strategic consultative Meeting</a:t>
            </a:r>
          </a:p>
          <a:p>
            <a:pPr algn="ctr" eaLnBrk="1" hangingPunct="1">
              <a:defRPr/>
            </a:pPr>
            <a:r>
              <a:rPr lang="en-US" altLang="zh-CN" sz="1000" b="1" dirty="0" smtClean="0">
                <a:solidFill>
                  <a:srgbClr val="0066FF"/>
                </a:solidFill>
              </a:rPr>
              <a:t>November 18, 2014, Shanghai, China</a:t>
            </a:r>
          </a:p>
        </p:txBody>
      </p:sp>
    </p:spTree>
    <p:extLst>
      <p:ext uri="{BB962C8B-B14F-4D97-AF65-F5344CB8AC3E}">
        <p14:creationId xmlns:p14="http://schemas.microsoft.com/office/powerpoint/2010/main" val="870022583"/>
      </p:ext>
    </p:extLst>
  </p:cSld>
  <p:clrMap bg1="lt1" tx1="dk1" bg2="lt2" tx2="dk2" accent1="accent1" accent2="accent2" accent3="accent3" accent4="accent4" accent5="accent5" accent6="accent6" hlink="hlink" folHlink="folHlink"/>
  <p:sldLayoutIdLst>
    <p:sldLayoutId id="2147484512" r:id="rId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5D1FAD8-E3D9-49CF-A9E0-3FA6CF15FEA4}" type="datetimeFigureOut">
              <a:rPr lang="en-US" smtClean="0">
                <a:solidFill>
                  <a:prstClr val="black">
                    <a:tint val="75000"/>
                  </a:prstClr>
                </a:solidFill>
                <a:latin typeface="Calibri"/>
                <a:ea typeface="+mn-ea"/>
              </a:rPr>
              <a:pPr fontAlgn="auto">
                <a:spcBef>
                  <a:spcPts val="0"/>
                </a:spcBef>
                <a:spcAft>
                  <a:spcPts val="0"/>
                </a:spcAft>
              </a:pPr>
              <a:t>5/15/2015</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0F0FEB6-61C8-4473-BE5D-0238ECBC223E}"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26131100"/>
      </p:ext>
    </p:extLst>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2276" name="AutoShape 4"/>
          <p:cNvSpPr>
            <a:spLocks noChangeArrowheads="1"/>
          </p:cNvSpPr>
          <p:nvPr/>
        </p:nvSpPr>
        <p:spPr bwMode="auto">
          <a:xfrm>
            <a:off x="414158" y="6356350"/>
            <a:ext cx="5688012" cy="282575"/>
          </a:xfrm>
          <a:prstGeom prst="parallelogram">
            <a:avLst>
              <a:gd name="adj" fmla="val 48739"/>
            </a:avLst>
          </a:prstGeom>
          <a:solidFill>
            <a:srgbClr val="0F3692"/>
          </a:solidFill>
          <a:ln w="12700">
            <a:noFill/>
            <a:miter lim="800000"/>
            <a:headEnd/>
            <a:tailEnd/>
          </a:ln>
          <a:effectLst/>
        </p:spPr>
        <p:txBody>
          <a:bodyPr wrap="none" anchor="ctr"/>
          <a:lstStyle/>
          <a:p>
            <a:pPr eaLnBrk="0" hangingPunct="0"/>
            <a:r>
              <a:rPr lang="en-GB" sz="1400" dirty="0" smtClean="0">
                <a:solidFill>
                  <a:srgbClr val="FFFFFF"/>
                </a:solidFill>
                <a:latin typeface="Calibri" pitchFamily="34" charset="0"/>
                <a:ea typeface="+mn-ea"/>
              </a:rPr>
              <a:t>Use of Satellite data at ECMWF		© ECMWF</a:t>
            </a:r>
            <a:endParaRPr lang="en-GB" sz="1400" dirty="0">
              <a:solidFill>
                <a:srgbClr val="FFFFFF"/>
              </a:solidFill>
              <a:latin typeface="Calibri" pitchFamily="34" charset="0"/>
              <a:ea typeface="+mn-ea"/>
            </a:endParaRPr>
          </a:p>
        </p:txBody>
      </p:sp>
      <p:pic>
        <p:nvPicPr>
          <p:cNvPr id="1462279" name="Picture 7" descr="ECMWF_new_logo"/>
          <p:cNvPicPr>
            <a:picLocks noChangeAspect="1" noChangeArrowheads="1"/>
          </p:cNvPicPr>
          <p:nvPr/>
        </p:nvPicPr>
        <p:blipFill>
          <a:blip r:embed="rId20" cstate="print"/>
          <a:srcRect/>
          <a:stretch>
            <a:fillRect/>
          </a:stretch>
        </p:blipFill>
        <p:spPr bwMode="auto">
          <a:xfrm>
            <a:off x="6443663" y="6310313"/>
            <a:ext cx="2084387" cy="374650"/>
          </a:xfrm>
          <a:prstGeom prst="rect">
            <a:avLst/>
          </a:prstGeom>
          <a:noFill/>
        </p:spPr>
      </p:pic>
    </p:spTree>
    <p:extLst>
      <p:ext uri="{BB962C8B-B14F-4D97-AF65-F5344CB8AC3E}">
        <p14:creationId xmlns:p14="http://schemas.microsoft.com/office/powerpoint/2010/main" val="126221546"/>
      </p:ext>
    </p:extLst>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 id="2147484537" r:id="rId12"/>
    <p:sldLayoutId id="2147484538" r:id="rId13"/>
    <p:sldLayoutId id="2147484539" r:id="rId14"/>
    <p:sldLayoutId id="2147484540" r:id="rId15"/>
    <p:sldLayoutId id="2147484541" r:id="rId16"/>
    <p:sldLayoutId id="2147484542" r:id="rId17"/>
    <p:sldLayoutId id="2147484543" r:id="rId18"/>
  </p:sldLayoutIdLst>
  <p:hf hdr="0" ftr="0" dt="0"/>
  <p:txStyles>
    <p:titleStyle>
      <a:lvl1pPr algn="l" defTabSz="762000" rtl="0" eaLnBrk="0" fontAlgn="base" hangingPunct="0">
        <a:spcBef>
          <a:spcPct val="0"/>
        </a:spcBef>
        <a:spcAft>
          <a:spcPct val="0"/>
        </a:spcAft>
        <a:defRPr sz="2800">
          <a:solidFill>
            <a:srgbClr val="0F3692"/>
          </a:solidFill>
          <a:latin typeface="+mj-lt"/>
          <a:ea typeface="+mj-ea"/>
          <a:cs typeface="+mj-cs"/>
        </a:defRPr>
      </a:lvl1pPr>
      <a:lvl2pPr algn="l" defTabSz="762000" rtl="0" eaLnBrk="0" fontAlgn="base" hangingPunct="0">
        <a:spcBef>
          <a:spcPct val="0"/>
        </a:spcBef>
        <a:spcAft>
          <a:spcPct val="0"/>
        </a:spcAft>
        <a:defRPr sz="2800">
          <a:solidFill>
            <a:srgbClr val="0F3692"/>
          </a:solidFill>
          <a:latin typeface="Arial Black" pitchFamily="34" charset="0"/>
        </a:defRPr>
      </a:lvl2pPr>
      <a:lvl3pPr algn="l" defTabSz="762000" rtl="0" eaLnBrk="0" fontAlgn="base" hangingPunct="0">
        <a:spcBef>
          <a:spcPct val="0"/>
        </a:spcBef>
        <a:spcAft>
          <a:spcPct val="0"/>
        </a:spcAft>
        <a:defRPr sz="2800">
          <a:solidFill>
            <a:srgbClr val="0F3692"/>
          </a:solidFill>
          <a:latin typeface="Arial Black" pitchFamily="34" charset="0"/>
        </a:defRPr>
      </a:lvl3pPr>
      <a:lvl4pPr algn="l" defTabSz="762000" rtl="0" eaLnBrk="0" fontAlgn="base" hangingPunct="0">
        <a:spcBef>
          <a:spcPct val="0"/>
        </a:spcBef>
        <a:spcAft>
          <a:spcPct val="0"/>
        </a:spcAft>
        <a:defRPr sz="2800">
          <a:solidFill>
            <a:srgbClr val="0F3692"/>
          </a:solidFill>
          <a:latin typeface="Arial Black" pitchFamily="34" charset="0"/>
        </a:defRPr>
      </a:lvl4pPr>
      <a:lvl5pPr algn="l" defTabSz="762000" rtl="0" eaLnBrk="0" fontAlgn="base" hangingPunct="0">
        <a:spcBef>
          <a:spcPct val="0"/>
        </a:spcBef>
        <a:spcAft>
          <a:spcPct val="0"/>
        </a:spcAft>
        <a:defRPr sz="2800">
          <a:solidFill>
            <a:srgbClr val="0F3692"/>
          </a:solidFill>
          <a:latin typeface="Arial Black" pitchFamily="34" charset="0"/>
        </a:defRPr>
      </a:lvl5pPr>
      <a:lvl6pPr marL="457200" algn="l" defTabSz="762000" rtl="0" eaLnBrk="0" fontAlgn="base" hangingPunct="0">
        <a:spcBef>
          <a:spcPct val="0"/>
        </a:spcBef>
        <a:spcAft>
          <a:spcPct val="0"/>
        </a:spcAft>
        <a:defRPr sz="2800">
          <a:solidFill>
            <a:srgbClr val="0F3692"/>
          </a:solidFill>
          <a:latin typeface="Arial Black" pitchFamily="34" charset="0"/>
        </a:defRPr>
      </a:lvl6pPr>
      <a:lvl7pPr marL="914400" algn="l" defTabSz="762000" rtl="0" eaLnBrk="0" fontAlgn="base" hangingPunct="0">
        <a:spcBef>
          <a:spcPct val="0"/>
        </a:spcBef>
        <a:spcAft>
          <a:spcPct val="0"/>
        </a:spcAft>
        <a:defRPr sz="2800">
          <a:solidFill>
            <a:srgbClr val="0F3692"/>
          </a:solidFill>
          <a:latin typeface="Arial Black" pitchFamily="34" charset="0"/>
        </a:defRPr>
      </a:lvl7pPr>
      <a:lvl8pPr marL="1371600" algn="l" defTabSz="762000" rtl="0" eaLnBrk="0" fontAlgn="base" hangingPunct="0">
        <a:spcBef>
          <a:spcPct val="0"/>
        </a:spcBef>
        <a:spcAft>
          <a:spcPct val="0"/>
        </a:spcAft>
        <a:defRPr sz="2800">
          <a:solidFill>
            <a:srgbClr val="0F3692"/>
          </a:solidFill>
          <a:latin typeface="Arial Black" pitchFamily="34" charset="0"/>
        </a:defRPr>
      </a:lvl8pPr>
      <a:lvl9pPr marL="1828800" algn="l" defTabSz="762000" rtl="0" eaLnBrk="0" fontAlgn="base" hangingPunct="0">
        <a:spcBef>
          <a:spcPct val="0"/>
        </a:spcBef>
        <a:spcAft>
          <a:spcPct val="0"/>
        </a:spcAft>
        <a:defRPr sz="2800">
          <a:solidFill>
            <a:srgbClr val="0F3692"/>
          </a:solidFill>
          <a:latin typeface="Arial Black" pitchFamily="34" charset="0"/>
        </a:defRPr>
      </a:lvl9pPr>
    </p:titleStyle>
    <p:bodyStyle>
      <a:lvl1pPr marL="290513" indent="-290513" algn="l" defTabSz="762000" rtl="0" eaLnBrk="0" fontAlgn="base" hangingPunct="0">
        <a:lnSpc>
          <a:spcPts val="2500"/>
        </a:lnSpc>
        <a:spcBef>
          <a:spcPct val="0"/>
        </a:spcBef>
        <a:spcAft>
          <a:spcPts val="1000"/>
        </a:spcAft>
        <a:buClr>
          <a:schemeClr val="hlink"/>
        </a:buClr>
        <a:buSzPct val="100000"/>
        <a:buFont typeface="Wingdings" pitchFamily="2" charset="2"/>
        <a:buChar char="l"/>
        <a:defRPr sz="2200" b="1">
          <a:solidFill>
            <a:schemeClr val="tx1"/>
          </a:solidFill>
          <a:latin typeface="+mn-lt"/>
          <a:ea typeface="+mn-ea"/>
          <a:cs typeface="+mn-cs"/>
        </a:defRPr>
      </a:lvl1pPr>
      <a:lvl2pPr marL="766763" indent="-285750" algn="l" defTabSz="762000" rtl="0" eaLnBrk="0" fontAlgn="base" hangingPunct="0">
        <a:spcBef>
          <a:spcPct val="0"/>
        </a:spcBef>
        <a:spcAft>
          <a:spcPts val="1000"/>
        </a:spcAft>
        <a:buClr>
          <a:schemeClr val="tx1"/>
        </a:buClr>
        <a:buSzPct val="100000"/>
        <a:buFont typeface="Arial" charset="0"/>
        <a:buChar char="-"/>
        <a:defRPr b="1">
          <a:solidFill>
            <a:schemeClr val="tx1"/>
          </a:solidFill>
          <a:latin typeface="+mn-lt"/>
        </a:defRPr>
      </a:lvl2pPr>
      <a:lvl3pPr marL="1300163" indent="-342900" algn="l" defTabSz="762000" rtl="0" eaLnBrk="0" fontAlgn="base" hangingPunct="0">
        <a:lnSpc>
          <a:spcPts val="2600"/>
        </a:lnSpc>
        <a:spcBef>
          <a:spcPct val="0"/>
        </a:spcBef>
        <a:spcAft>
          <a:spcPts val="800"/>
        </a:spcAft>
        <a:buClr>
          <a:schemeClr val="bg2"/>
        </a:buClr>
        <a:buSzPct val="100000"/>
        <a:buFont typeface="Wingdings" pitchFamily="2" charset="2"/>
        <a:buChar char="§"/>
        <a:defRPr b="1">
          <a:solidFill>
            <a:schemeClr val="tx1"/>
          </a:solidFill>
          <a:latin typeface="+mn-lt"/>
        </a:defRPr>
      </a:lvl3pPr>
      <a:lvl4pPr marL="1719263" indent="-228600" algn="l" defTabSz="762000" rtl="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mn-lt"/>
        </a:defRPr>
      </a:lvl4pPr>
      <a:lvl5pPr marL="2138363" indent="-228600" algn="l" defTabSz="762000" rtl="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mn-lt"/>
        </a:defRPr>
      </a:lvl5pPr>
      <a:lvl6pPr marL="2595563" indent="-228600" algn="l" defTabSz="762000" rtl="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mn-lt"/>
        </a:defRPr>
      </a:lvl6pPr>
      <a:lvl7pPr marL="3052763" indent="-228600" algn="l" defTabSz="762000" rtl="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mn-lt"/>
        </a:defRPr>
      </a:lvl7pPr>
      <a:lvl8pPr marL="3509963" indent="-228600" algn="l" defTabSz="762000" rtl="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mn-lt"/>
        </a:defRPr>
      </a:lvl8pPr>
      <a:lvl9pPr marL="3967163" indent="-228600" algn="l" defTabSz="762000" rtl="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zh-CN">
              <a:solidFill>
                <a:srgbClr val="000000"/>
              </a:solidFill>
              <a:latin typeface="Arial" charset="0"/>
              <a:ea typeface="宋体"/>
              <a:cs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zh-CN">
              <a:solidFill>
                <a:srgbClr val="000000"/>
              </a:solidFill>
              <a:latin typeface="Arial" charset="0"/>
              <a:ea typeface="宋体"/>
              <a:cs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DE9F8281-BF7C-483E-A636-7A849A2C1EEA}" type="slidenum">
              <a:rPr lang="en-US" altLang="zh-CN">
                <a:solidFill>
                  <a:srgbClr val="000000"/>
                </a:solidFill>
                <a:latin typeface="Arial" charset="0"/>
                <a:ea typeface="宋体"/>
                <a:cs typeface="Arial" pitchFamily="34" charset="0"/>
              </a:rPr>
              <a:pPr>
                <a:defRPr/>
              </a:pPr>
              <a:t>‹#›</a:t>
            </a:fld>
            <a:endParaRPr lang="en-US" altLang="zh-CN">
              <a:solidFill>
                <a:srgbClr val="000000"/>
              </a:solidFill>
              <a:latin typeface="Arial" charset="0"/>
              <a:ea typeface="宋体"/>
              <a:cs typeface="Arial" pitchFamily="34" charset="0"/>
            </a:endParaRPr>
          </a:p>
        </p:txBody>
      </p:sp>
    </p:spTree>
    <p:extLst>
      <p:ext uri="{BB962C8B-B14F-4D97-AF65-F5344CB8AC3E}">
        <p14:creationId xmlns:p14="http://schemas.microsoft.com/office/powerpoint/2010/main" val="3918541728"/>
      </p:ext>
    </p:extLst>
  </p:cSld>
  <p:clrMap bg1="lt1" tx1="dk1" bg2="lt2" tx2="dk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93.xml"/><Relationship Id="rId5" Type="http://schemas.openxmlformats.org/officeDocument/2006/relationships/image" Target="../media/image33.jpe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126.xml"/><Relationship Id="rId5" Type="http://schemas.openxmlformats.org/officeDocument/2006/relationships/image" Target="../media/image37.gif"/><Relationship Id="rId4" Type="http://schemas.openxmlformats.org/officeDocument/2006/relationships/image" Target="../media/image36.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Rot="1" noChangeArrowheads="1"/>
          </p:cNvSpPr>
          <p:nvPr/>
        </p:nvSpPr>
        <p:spPr bwMode="auto">
          <a:xfrm>
            <a:off x="685800" y="457200"/>
            <a:ext cx="7696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SimSun" pitchFamily="2" charset="-122"/>
                <a:cs typeface="+mj-cs"/>
              </a:defRPr>
            </a:lvl1pPr>
            <a:lvl2pPr algn="ctr" rtl="0" eaLnBrk="0" fontAlgn="base" hangingPunct="0">
              <a:spcBef>
                <a:spcPct val="0"/>
              </a:spcBef>
              <a:spcAft>
                <a:spcPct val="0"/>
              </a:spcAft>
              <a:defRPr sz="4400">
                <a:solidFill>
                  <a:schemeClr val="tx2"/>
                </a:solidFill>
                <a:latin typeface="Arial" charset="0"/>
                <a:ea typeface="SimSun" pitchFamily="2" charset="-122"/>
              </a:defRPr>
            </a:lvl2pPr>
            <a:lvl3pPr algn="ctr" rtl="0" eaLnBrk="0" fontAlgn="base" hangingPunct="0">
              <a:spcBef>
                <a:spcPct val="0"/>
              </a:spcBef>
              <a:spcAft>
                <a:spcPct val="0"/>
              </a:spcAft>
              <a:defRPr sz="4400">
                <a:solidFill>
                  <a:schemeClr val="tx2"/>
                </a:solidFill>
                <a:latin typeface="Arial" charset="0"/>
                <a:ea typeface="SimSun" pitchFamily="2" charset="-122"/>
              </a:defRPr>
            </a:lvl3pPr>
            <a:lvl4pPr algn="ctr" rtl="0" eaLnBrk="0" fontAlgn="base" hangingPunct="0">
              <a:spcBef>
                <a:spcPct val="0"/>
              </a:spcBef>
              <a:spcAft>
                <a:spcPct val="0"/>
              </a:spcAft>
              <a:defRPr sz="4400">
                <a:solidFill>
                  <a:schemeClr val="tx2"/>
                </a:solidFill>
                <a:latin typeface="Arial" charset="0"/>
                <a:ea typeface="SimSun" pitchFamily="2" charset="-122"/>
              </a:defRPr>
            </a:lvl4pPr>
            <a:lvl5pPr algn="ctr" rtl="0" eaLnBrk="0" fontAlgn="base" hangingPunct="0">
              <a:spcBef>
                <a:spcPct val="0"/>
              </a:spcBef>
              <a:spcAft>
                <a:spcPct val="0"/>
              </a:spcAft>
              <a:defRPr sz="4400">
                <a:solidFill>
                  <a:schemeClr val="tx2"/>
                </a:solidFill>
                <a:latin typeface="Arial" charset="0"/>
                <a:ea typeface="SimSun"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defRPr/>
            </a:pPr>
            <a:r>
              <a:rPr lang="zh-CN" altLang="en-US" kern="0" dirty="0">
                <a:solidFill>
                  <a:srgbClr val="0000FF"/>
                </a:solidFill>
                <a:latin typeface="Arial"/>
              </a:rPr>
              <a:t>卫</a:t>
            </a:r>
            <a:r>
              <a:rPr lang="zh-CN" altLang="en-US" kern="0" dirty="0" smtClean="0">
                <a:solidFill>
                  <a:srgbClr val="0000FF"/>
                </a:solidFill>
                <a:latin typeface="Arial"/>
              </a:rPr>
              <a:t>星观测资料在天气分析和预报中的应用</a:t>
            </a:r>
            <a:endParaRPr lang="en-US" sz="2400" kern="0" dirty="0" smtClean="0">
              <a:solidFill>
                <a:srgbClr val="0000FF"/>
              </a:solidFill>
              <a:latin typeface="Arial"/>
            </a:endParaRPr>
          </a:p>
        </p:txBody>
      </p:sp>
      <p:sp>
        <p:nvSpPr>
          <p:cNvPr id="6" name="Rectangle 3"/>
          <p:cNvSpPr txBox="1">
            <a:spLocks noRot="1" noChangeArrowheads="1"/>
          </p:cNvSpPr>
          <p:nvPr/>
        </p:nvSpPr>
        <p:spPr bwMode="auto">
          <a:xfrm>
            <a:off x="97681" y="2286000"/>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rtl="0" eaLnBrk="0" fontAlgn="base" hangingPunct="0">
              <a:spcBef>
                <a:spcPct val="20000"/>
              </a:spcBef>
              <a:spcAft>
                <a:spcPct val="0"/>
              </a:spcAft>
              <a:buClr>
                <a:schemeClr val="folHlink"/>
              </a:buClr>
              <a:buFont typeface="Wingdings" pitchFamily="2" charset="2"/>
              <a:buNone/>
              <a:defRPr sz="3200">
                <a:solidFill>
                  <a:schemeClr val="tx1"/>
                </a:solidFill>
                <a:latin typeface="+mn-lt"/>
                <a:ea typeface="SimSun" pitchFamily="2" charset="-122"/>
                <a:cs typeface="+mn-cs"/>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SimSun" pitchFamily="2" charset="-122"/>
              </a:defRPr>
            </a:lvl2pPr>
            <a:lvl3pPr marL="1143000" indent="-228600" algn="l" rtl="0" eaLnBrk="0" fontAlgn="base" hangingPunct="0">
              <a:spcBef>
                <a:spcPct val="20000"/>
              </a:spcBef>
              <a:spcAft>
                <a:spcPct val="0"/>
              </a:spcAft>
              <a:buClr>
                <a:schemeClr val="folHlink"/>
              </a:buClr>
              <a:buFont typeface="Wingdings" pitchFamily="2" charset="2"/>
              <a:buChar char="§"/>
              <a:defRPr sz="2400">
                <a:solidFill>
                  <a:schemeClr val="tx1"/>
                </a:solidFill>
                <a:latin typeface="+mn-lt"/>
                <a:ea typeface="SimSun" pitchFamily="2" charset="-122"/>
              </a:defRPr>
            </a:lvl3pPr>
            <a:lvl4pPr marL="1600200" indent="-228600" algn="l" rtl="0" eaLnBrk="0" fontAlgn="base" hangingPunct="0">
              <a:spcBef>
                <a:spcPct val="20000"/>
              </a:spcBef>
              <a:spcAft>
                <a:spcPct val="0"/>
              </a:spcAft>
              <a:buClr>
                <a:schemeClr val="hlink"/>
              </a:buClr>
              <a:buSzPct val="115000"/>
              <a:buChar char="•"/>
              <a:defRPr sz="2000">
                <a:solidFill>
                  <a:schemeClr val="tx1"/>
                </a:solidFill>
                <a:latin typeface="+mn-lt"/>
                <a:ea typeface="SimSun" pitchFamily="2" charset="-122"/>
              </a:defRPr>
            </a:lvl4pPr>
            <a:lvl5pPr marL="2057400" indent="-228600" algn="l" rtl="0" eaLnBrk="0" fontAlgn="base" hangingPunct="0">
              <a:spcBef>
                <a:spcPct val="20000"/>
              </a:spcBef>
              <a:spcAft>
                <a:spcPct val="0"/>
              </a:spcAft>
              <a:buClr>
                <a:schemeClr val="folHlink"/>
              </a:buClr>
              <a:buFont typeface="Wingdings" pitchFamily="2" charset="2"/>
              <a:buChar char="§"/>
              <a:defRPr sz="2000">
                <a:solidFill>
                  <a:schemeClr val="tx1"/>
                </a:solidFill>
                <a:latin typeface="+mn-lt"/>
                <a:ea typeface="SimSun" pitchFamily="2" charset="-122"/>
              </a:defRPr>
            </a:lvl5pPr>
            <a:lvl6pPr marL="25146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6pPr>
            <a:lvl7pPr marL="29718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7pPr>
            <a:lvl8pPr marL="34290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8pPr>
            <a:lvl9pPr marL="38862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9pPr>
          </a:lstStyle>
          <a:p>
            <a:pPr>
              <a:buClr>
                <a:srgbClr val="FF6600"/>
              </a:buClr>
              <a:defRPr/>
            </a:pPr>
            <a:r>
              <a:rPr lang="zh-CN" altLang="en-US" b="1" kern="0" dirty="0" smtClean="0">
                <a:solidFill>
                  <a:srgbClr val="000000"/>
                </a:solidFill>
                <a:latin typeface="Arial"/>
              </a:rPr>
              <a:t>李  俊</a:t>
            </a:r>
            <a:endParaRPr lang="en-US" altLang="zh-CN" b="1" kern="0" dirty="0" smtClean="0">
              <a:solidFill>
                <a:srgbClr val="000000"/>
              </a:solidFill>
              <a:latin typeface="Arial"/>
            </a:endParaRPr>
          </a:p>
          <a:p>
            <a:pPr>
              <a:buClr>
                <a:srgbClr val="FF6600"/>
              </a:buClr>
              <a:defRPr/>
            </a:pPr>
            <a:r>
              <a:rPr lang="zh-CN" altLang="en-US" sz="2000" kern="0" dirty="0" smtClean="0">
                <a:solidFill>
                  <a:srgbClr val="000000"/>
                </a:solidFill>
                <a:latin typeface="Arial"/>
              </a:rPr>
              <a:t>威斯康星大学空间科学和工程中心</a:t>
            </a:r>
            <a:endParaRPr lang="en-US" altLang="zh-CN" sz="2000" kern="0" dirty="0" smtClean="0">
              <a:solidFill>
                <a:srgbClr val="000000"/>
              </a:solidFill>
              <a:latin typeface="Arial"/>
            </a:endParaRPr>
          </a:p>
          <a:p>
            <a:pPr>
              <a:buClr>
                <a:srgbClr val="FF6600"/>
              </a:buClr>
              <a:defRPr/>
            </a:pPr>
            <a:endParaRPr lang="en-US" altLang="zh-CN" sz="2000" kern="0" dirty="0" smtClean="0">
              <a:solidFill>
                <a:srgbClr val="000000"/>
              </a:solidFill>
              <a:latin typeface="Arial"/>
            </a:endParaRPr>
          </a:p>
          <a:p>
            <a:pPr>
              <a:buClr>
                <a:srgbClr val="FF6600"/>
              </a:buClr>
              <a:defRPr/>
            </a:pPr>
            <a:endParaRPr lang="en-US" altLang="zh-CN" sz="1800" kern="0" dirty="0" smtClean="0">
              <a:solidFill>
                <a:srgbClr val="000000"/>
              </a:solidFill>
              <a:latin typeface="Arial"/>
            </a:endParaRPr>
          </a:p>
          <a:p>
            <a:pPr>
              <a:buClr>
                <a:srgbClr val="FF6600"/>
              </a:buClr>
              <a:defRPr/>
            </a:pPr>
            <a:r>
              <a:rPr lang="zh-CN" altLang="en-US" b="1" kern="0" dirty="0" smtClean="0">
                <a:solidFill>
                  <a:srgbClr val="000000"/>
                </a:solidFill>
                <a:latin typeface="Arial"/>
              </a:rPr>
              <a:t>曾庆存</a:t>
            </a:r>
            <a:endParaRPr lang="en-US" altLang="zh-CN" b="1" kern="0" dirty="0" smtClean="0">
              <a:solidFill>
                <a:srgbClr val="000000"/>
              </a:solidFill>
              <a:latin typeface="Arial"/>
            </a:endParaRPr>
          </a:p>
          <a:p>
            <a:pPr>
              <a:buClr>
                <a:srgbClr val="FF6600"/>
              </a:buClr>
              <a:defRPr/>
            </a:pPr>
            <a:r>
              <a:rPr lang="zh-CN" altLang="en-US" sz="2000" kern="0" dirty="0" smtClean="0">
                <a:solidFill>
                  <a:srgbClr val="000000"/>
                </a:solidFill>
                <a:latin typeface="Arial"/>
              </a:rPr>
              <a:t>中国科学院大气物理研究所</a:t>
            </a:r>
            <a:endParaRPr lang="en-US" altLang="zh-CN" sz="2000" kern="0" dirty="0" smtClean="0">
              <a:solidFill>
                <a:srgbClr val="000000"/>
              </a:solidFill>
              <a:latin typeface="Arial"/>
            </a:endParaRPr>
          </a:p>
          <a:p>
            <a:pPr>
              <a:buClr>
                <a:srgbClr val="FF6600"/>
              </a:buClr>
              <a:defRPr/>
            </a:pPr>
            <a:endParaRPr lang="en-US" altLang="zh-CN" sz="1800" kern="0" dirty="0" smtClean="0">
              <a:solidFill>
                <a:srgbClr val="000000"/>
              </a:solidFill>
              <a:latin typeface="Arial"/>
            </a:endParaRPr>
          </a:p>
          <a:p>
            <a:pPr>
              <a:buClr>
                <a:srgbClr val="FF6600"/>
              </a:buClr>
              <a:defRPr/>
            </a:pPr>
            <a:endParaRPr lang="en-US" altLang="zh-CN" sz="1800" kern="0" dirty="0" smtClean="0">
              <a:solidFill>
                <a:srgbClr val="000000"/>
              </a:solidFill>
              <a:latin typeface="Arial"/>
            </a:endParaRPr>
          </a:p>
          <a:p>
            <a:pPr>
              <a:buClr>
                <a:srgbClr val="FF6600"/>
              </a:buClr>
              <a:defRPr/>
            </a:pPr>
            <a:r>
              <a:rPr lang="en-US" altLang="zh-CN" sz="1800" kern="0" dirty="0" smtClean="0">
                <a:solidFill>
                  <a:srgbClr val="000000"/>
                </a:solidFill>
                <a:latin typeface="Arial"/>
              </a:rPr>
              <a:t>2015</a:t>
            </a:r>
            <a:r>
              <a:rPr lang="zh-CN" altLang="en-US" sz="1800" kern="0" dirty="0" smtClean="0">
                <a:solidFill>
                  <a:srgbClr val="000000"/>
                </a:solidFill>
                <a:latin typeface="Arial"/>
              </a:rPr>
              <a:t>年</a:t>
            </a:r>
            <a:r>
              <a:rPr lang="en-US" altLang="zh-CN" sz="1800" kern="0" dirty="0" smtClean="0">
                <a:solidFill>
                  <a:srgbClr val="000000"/>
                </a:solidFill>
                <a:latin typeface="Arial"/>
              </a:rPr>
              <a:t>5</a:t>
            </a:r>
            <a:r>
              <a:rPr lang="zh-CN" altLang="en-US" sz="1800" kern="0" dirty="0" smtClean="0">
                <a:solidFill>
                  <a:srgbClr val="000000"/>
                </a:solidFill>
                <a:latin typeface="Arial"/>
              </a:rPr>
              <a:t>月</a:t>
            </a:r>
            <a:r>
              <a:rPr lang="en-US" altLang="zh-CN" sz="1800" kern="0" dirty="0" smtClean="0">
                <a:solidFill>
                  <a:srgbClr val="000000"/>
                </a:solidFill>
                <a:latin typeface="Arial"/>
              </a:rPr>
              <a:t>18</a:t>
            </a:r>
            <a:r>
              <a:rPr lang="zh-CN" altLang="en-US" sz="1800" kern="0" dirty="0" smtClean="0">
                <a:solidFill>
                  <a:srgbClr val="000000"/>
                </a:solidFill>
                <a:latin typeface="Arial"/>
              </a:rPr>
              <a:t>号</a:t>
            </a:r>
            <a:endParaRPr lang="en-US" altLang="zh-CN" sz="1400" kern="0" dirty="0" smtClean="0">
              <a:solidFill>
                <a:srgbClr val="000000"/>
              </a:solidFill>
              <a:latin typeface="Arial"/>
            </a:endParaRPr>
          </a:p>
          <a:p>
            <a:pPr>
              <a:buClr>
                <a:srgbClr val="FF6600"/>
              </a:buClr>
              <a:defRPr/>
            </a:pPr>
            <a:endParaRPr lang="en-US" altLang="zh-CN" sz="1400" kern="0" dirty="0" smtClean="0">
              <a:solidFill>
                <a:srgbClr val="000000"/>
              </a:solidFill>
              <a:latin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1900</a:t>
            </a:r>
            <a:r>
              <a:rPr lang="zh-CN" altLang="en-US" dirty="0" smtClean="0"/>
              <a:t>年飓风</a:t>
            </a:r>
            <a:r>
              <a:rPr lang="en-US" altLang="zh-CN" dirty="0" smtClean="0"/>
              <a:t>Galveston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1928812"/>
            <a:ext cx="2181225" cy="2095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486" y="1905000"/>
            <a:ext cx="2133600" cy="21431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2650" y="2057400"/>
            <a:ext cx="2781300" cy="164782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5500" y="4133850"/>
            <a:ext cx="2628900" cy="1733550"/>
          </a:xfrm>
          <a:prstGeom prst="rect">
            <a:avLst/>
          </a:prstGeom>
        </p:spPr>
      </p:pic>
      <p:sp>
        <p:nvSpPr>
          <p:cNvPr id="9" name="TextBox 8"/>
          <p:cNvSpPr txBox="1"/>
          <p:nvPr/>
        </p:nvSpPr>
        <p:spPr>
          <a:xfrm>
            <a:off x="381001" y="4438471"/>
            <a:ext cx="4876800" cy="1846659"/>
          </a:xfrm>
          <a:prstGeom prst="rect">
            <a:avLst/>
          </a:prstGeom>
          <a:noFill/>
        </p:spPr>
        <p:txBody>
          <a:bodyPr wrap="square" rtlCol="0">
            <a:spAutoFit/>
          </a:bodyPr>
          <a:lstStyle/>
          <a:p>
            <a:r>
              <a:rPr lang="zh-CN" altLang="en-US" sz="2400" b="1" dirty="0">
                <a:solidFill>
                  <a:srgbClr val="0000CC"/>
                </a:solidFill>
              </a:rPr>
              <a:t>早</a:t>
            </a:r>
            <a:r>
              <a:rPr lang="zh-CN" altLang="en-US" sz="2400" b="1" dirty="0" smtClean="0">
                <a:solidFill>
                  <a:srgbClr val="0000CC"/>
                </a:solidFill>
              </a:rPr>
              <a:t>期的飓风登陆并无预警</a:t>
            </a:r>
            <a:endParaRPr lang="en-US" altLang="zh-CN" sz="2400" b="1" dirty="0" smtClean="0">
              <a:solidFill>
                <a:srgbClr val="0000CC"/>
              </a:solidFill>
            </a:endParaRPr>
          </a:p>
          <a:p>
            <a:endParaRPr lang="en-US" altLang="zh-CN" dirty="0">
              <a:solidFill>
                <a:srgbClr val="000000"/>
              </a:solidFill>
            </a:endParaRPr>
          </a:p>
          <a:p>
            <a:r>
              <a:rPr lang="en-US" altLang="zh-CN" dirty="0" smtClean="0">
                <a:solidFill>
                  <a:srgbClr val="000000"/>
                </a:solidFill>
              </a:rPr>
              <a:t>1900</a:t>
            </a:r>
            <a:r>
              <a:rPr lang="zh-CN" altLang="en-US" dirty="0">
                <a:solidFill>
                  <a:srgbClr val="000000"/>
                </a:solidFill>
              </a:rPr>
              <a:t>年</a:t>
            </a:r>
            <a:r>
              <a:rPr lang="en-US" altLang="zh-CN" dirty="0">
                <a:solidFill>
                  <a:srgbClr val="000000"/>
                </a:solidFill>
              </a:rPr>
              <a:t>9</a:t>
            </a:r>
            <a:r>
              <a:rPr lang="zh-CN" altLang="en-US" dirty="0">
                <a:solidFill>
                  <a:srgbClr val="000000"/>
                </a:solidFill>
              </a:rPr>
              <a:t>月</a:t>
            </a:r>
            <a:r>
              <a:rPr lang="en-US" altLang="zh-CN" dirty="0">
                <a:solidFill>
                  <a:srgbClr val="000000"/>
                </a:solidFill>
              </a:rPr>
              <a:t>8</a:t>
            </a:r>
            <a:r>
              <a:rPr lang="zh-CN" altLang="en-US" dirty="0">
                <a:solidFill>
                  <a:srgbClr val="000000"/>
                </a:solidFill>
              </a:rPr>
              <a:t>日，美国历史上危害最大的飓风侵袭得克萨斯州加尔维斯顿市</a:t>
            </a:r>
            <a:r>
              <a:rPr lang="zh-CN" altLang="en-US" dirty="0" smtClean="0">
                <a:solidFill>
                  <a:srgbClr val="000000"/>
                </a:solidFill>
              </a:rPr>
              <a:t>。共</a:t>
            </a:r>
            <a:r>
              <a:rPr lang="zh-CN" altLang="en-US" dirty="0">
                <a:solidFill>
                  <a:srgbClr val="000000"/>
                </a:solidFill>
              </a:rPr>
              <a:t>有</a:t>
            </a:r>
            <a:r>
              <a:rPr lang="en-US" altLang="zh-CN" dirty="0" smtClean="0">
                <a:solidFill>
                  <a:srgbClr val="000000"/>
                </a:solidFill>
              </a:rPr>
              <a:t>6000 - 8000</a:t>
            </a:r>
            <a:r>
              <a:rPr lang="zh-CN" altLang="en-US" dirty="0" smtClean="0">
                <a:solidFill>
                  <a:srgbClr val="000000"/>
                </a:solidFill>
              </a:rPr>
              <a:t>人</a:t>
            </a:r>
            <a:r>
              <a:rPr lang="zh-CN" altLang="en-US" dirty="0">
                <a:solidFill>
                  <a:srgbClr val="000000"/>
                </a:solidFill>
              </a:rPr>
              <a:t>丧生</a:t>
            </a:r>
            <a:r>
              <a:rPr lang="zh-CN" altLang="en-US" dirty="0" smtClean="0">
                <a:solidFill>
                  <a:srgbClr val="000000"/>
                </a:solidFill>
              </a:rPr>
              <a:t>。整</a:t>
            </a:r>
            <a:r>
              <a:rPr lang="zh-CN" altLang="en-US" dirty="0">
                <a:solidFill>
                  <a:srgbClr val="000000"/>
                </a:solidFill>
              </a:rPr>
              <a:t>座城市被毁，没有死于这次风暴的幸存者却开始死于饥饿和干渴</a:t>
            </a:r>
            <a:r>
              <a:rPr lang="zh-CN" altLang="en-US" dirty="0" smtClean="0">
                <a:solidFill>
                  <a:srgbClr val="000000"/>
                </a:solidFill>
              </a:rPr>
              <a:t>。</a:t>
            </a:r>
            <a:endParaRPr lang="zh-CN" altLang="en-US" dirty="0">
              <a:solidFill>
                <a:srgbClr val="000000"/>
              </a:solidFill>
            </a:endParaRPr>
          </a:p>
        </p:txBody>
      </p:sp>
    </p:spTree>
    <p:extLst>
      <p:ext uri="{BB962C8B-B14F-4D97-AF65-F5344CB8AC3E}">
        <p14:creationId xmlns:p14="http://schemas.microsoft.com/office/powerpoint/2010/main" val="29048279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18"/>
          <p:cNvGrpSpPr>
            <a:grpSpLocks/>
          </p:cNvGrpSpPr>
          <p:nvPr/>
        </p:nvGrpSpPr>
        <p:grpSpPr bwMode="auto">
          <a:xfrm>
            <a:off x="114300" y="1381125"/>
            <a:ext cx="8915403" cy="4267200"/>
            <a:chOff x="48" y="1206"/>
            <a:chExt cx="5421" cy="2592"/>
          </a:xfrm>
        </p:grpSpPr>
        <p:pic>
          <p:nvPicPr>
            <p:cNvPr id="3079" name="Picture 3" descr="at199202"/>
            <p:cNvPicPr>
              <a:picLocks noChangeAspect="1" noChangeArrowheads="1"/>
            </p:cNvPicPr>
            <p:nvPr/>
          </p:nvPicPr>
          <p:blipFill>
            <a:blip r:embed="rId2">
              <a:extLst>
                <a:ext uri="{28A0092B-C50C-407E-A947-70E740481C1C}">
                  <a14:useLocalDpi xmlns:a14="http://schemas.microsoft.com/office/drawing/2010/main" val="0"/>
                </a:ext>
              </a:extLst>
            </a:blip>
            <a:srcRect t="21638" r="12430" b="21638"/>
            <a:stretch>
              <a:fillRect/>
            </a:stretch>
          </p:blipFill>
          <p:spPr bwMode="auto">
            <a:xfrm>
              <a:off x="48" y="1206"/>
              <a:ext cx="5421"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0" name="Group 11"/>
            <p:cNvGrpSpPr>
              <a:grpSpLocks/>
            </p:cNvGrpSpPr>
            <p:nvPr/>
          </p:nvGrpSpPr>
          <p:grpSpPr bwMode="auto">
            <a:xfrm>
              <a:off x="2405" y="2266"/>
              <a:ext cx="794" cy="507"/>
              <a:chOff x="2193" y="1769"/>
              <a:chExt cx="739" cy="479"/>
            </a:xfrm>
          </p:grpSpPr>
          <p:sp>
            <p:nvSpPr>
              <p:cNvPr id="3083" name="Oval 4"/>
              <p:cNvSpPr>
                <a:spLocks noChangeArrowheads="1"/>
              </p:cNvSpPr>
              <p:nvPr/>
            </p:nvSpPr>
            <p:spPr bwMode="auto">
              <a:xfrm>
                <a:off x="2640" y="2016"/>
                <a:ext cx="59" cy="53"/>
              </a:xfrm>
              <a:prstGeom prst="ellipse">
                <a:avLst/>
              </a:prstGeom>
              <a:solidFill>
                <a:srgbClr val="FF0000"/>
              </a:solidFill>
              <a:ln w="9525">
                <a:solidFill>
                  <a:schemeClr val="tx1"/>
                </a:solidFill>
                <a:round/>
                <a:headEnd/>
                <a:tailEnd/>
              </a:ln>
            </p:spPr>
            <p:txBody>
              <a:bodyPr wrap="none" anchor="ctr"/>
              <a:lstStyle/>
              <a:p>
                <a:pPr eaLnBrk="0" hangingPunct="0"/>
                <a:endParaRPr lang="en-US" sz="2400" smtClean="0">
                  <a:solidFill>
                    <a:srgbClr val="000000"/>
                  </a:solidFill>
                  <a:latin typeface="Arial" charset="0"/>
                  <a:ea typeface="ＭＳ Ｐゴシック" pitchFamily="-80" charset="-128"/>
                </a:endParaRPr>
              </a:p>
            </p:txBody>
          </p:sp>
          <p:sp>
            <p:nvSpPr>
              <p:cNvPr id="3084" name="Oval 5"/>
              <p:cNvSpPr>
                <a:spLocks noChangeArrowheads="1"/>
              </p:cNvSpPr>
              <p:nvPr/>
            </p:nvSpPr>
            <p:spPr bwMode="auto">
              <a:xfrm>
                <a:off x="2300" y="1880"/>
                <a:ext cx="59" cy="53"/>
              </a:xfrm>
              <a:prstGeom prst="ellipse">
                <a:avLst/>
              </a:prstGeom>
              <a:solidFill>
                <a:srgbClr val="FF0000"/>
              </a:solidFill>
              <a:ln w="9525">
                <a:solidFill>
                  <a:schemeClr val="tx1"/>
                </a:solidFill>
                <a:round/>
                <a:headEnd/>
                <a:tailEnd/>
              </a:ln>
            </p:spPr>
            <p:txBody>
              <a:bodyPr wrap="none" anchor="ctr"/>
              <a:lstStyle/>
              <a:p>
                <a:pPr eaLnBrk="0" hangingPunct="0"/>
                <a:endParaRPr lang="en-US" sz="2400" smtClean="0">
                  <a:solidFill>
                    <a:srgbClr val="000000"/>
                  </a:solidFill>
                  <a:latin typeface="Arial" charset="0"/>
                  <a:ea typeface="ＭＳ Ｐゴシック" pitchFamily="-80" charset="-128"/>
                </a:endParaRPr>
              </a:p>
            </p:txBody>
          </p:sp>
          <p:sp>
            <p:nvSpPr>
              <p:cNvPr id="3085" name="Oval 6"/>
              <p:cNvSpPr>
                <a:spLocks noChangeArrowheads="1"/>
              </p:cNvSpPr>
              <p:nvPr/>
            </p:nvSpPr>
            <p:spPr bwMode="auto">
              <a:xfrm>
                <a:off x="2193" y="1769"/>
                <a:ext cx="59" cy="53"/>
              </a:xfrm>
              <a:prstGeom prst="ellipse">
                <a:avLst/>
              </a:prstGeom>
              <a:solidFill>
                <a:srgbClr val="FF0000"/>
              </a:solidFill>
              <a:ln w="9525">
                <a:solidFill>
                  <a:schemeClr val="tx1"/>
                </a:solidFill>
                <a:round/>
                <a:headEnd/>
                <a:tailEnd/>
              </a:ln>
            </p:spPr>
            <p:txBody>
              <a:bodyPr wrap="none" anchor="ctr"/>
              <a:lstStyle/>
              <a:p>
                <a:pPr eaLnBrk="0" hangingPunct="0"/>
                <a:endParaRPr lang="en-US" sz="2400" smtClean="0">
                  <a:solidFill>
                    <a:srgbClr val="000000"/>
                  </a:solidFill>
                  <a:latin typeface="Arial" charset="0"/>
                  <a:ea typeface="ＭＳ Ｐゴシック" pitchFamily="-80" charset="-128"/>
                </a:endParaRPr>
              </a:p>
            </p:txBody>
          </p:sp>
          <p:sp>
            <p:nvSpPr>
              <p:cNvPr id="3086" name="Line 7"/>
              <p:cNvSpPr>
                <a:spLocks noChangeShapeType="1"/>
              </p:cNvSpPr>
              <p:nvPr/>
            </p:nvSpPr>
            <p:spPr bwMode="auto">
              <a:xfrm flipH="1" flipV="1">
                <a:off x="2248" y="1824"/>
                <a:ext cx="44" cy="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sz="2400" smtClean="0">
                  <a:solidFill>
                    <a:srgbClr val="000000"/>
                  </a:solidFill>
                  <a:latin typeface="Arial" charset="0"/>
                  <a:ea typeface="ＭＳ Ｐゴシック" pitchFamily="-80" charset="-128"/>
                </a:endParaRPr>
              </a:p>
            </p:txBody>
          </p:sp>
          <p:sp>
            <p:nvSpPr>
              <p:cNvPr id="3087" name="Line 8"/>
              <p:cNvSpPr>
                <a:spLocks noChangeShapeType="1"/>
              </p:cNvSpPr>
              <p:nvPr/>
            </p:nvSpPr>
            <p:spPr bwMode="auto">
              <a:xfrm flipH="1" flipV="1">
                <a:off x="2724" y="2076"/>
                <a:ext cx="128" cy="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sz="2400" smtClean="0">
                  <a:solidFill>
                    <a:srgbClr val="000000"/>
                  </a:solidFill>
                  <a:latin typeface="Arial" charset="0"/>
                  <a:ea typeface="ＭＳ Ｐゴシック" pitchFamily="-80" charset="-128"/>
                </a:endParaRPr>
              </a:p>
            </p:txBody>
          </p:sp>
          <p:sp>
            <p:nvSpPr>
              <p:cNvPr id="3088" name="Line 9"/>
              <p:cNvSpPr>
                <a:spLocks noChangeShapeType="1"/>
              </p:cNvSpPr>
              <p:nvPr/>
            </p:nvSpPr>
            <p:spPr bwMode="auto">
              <a:xfrm flipH="1" flipV="1">
                <a:off x="2372" y="1928"/>
                <a:ext cx="256"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sz="2400" smtClean="0">
                  <a:solidFill>
                    <a:srgbClr val="000000"/>
                  </a:solidFill>
                  <a:latin typeface="Arial" charset="0"/>
                  <a:ea typeface="ＭＳ Ｐゴシック" pitchFamily="-80" charset="-128"/>
                </a:endParaRPr>
              </a:p>
            </p:txBody>
          </p:sp>
          <p:sp>
            <p:nvSpPr>
              <p:cNvPr id="3089" name="Oval 10"/>
              <p:cNvSpPr>
                <a:spLocks noChangeArrowheads="1"/>
              </p:cNvSpPr>
              <p:nvPr/>
            </p:nvSpPr>
            <p:spPr bwMode="auto">
              <a:xfrm>
                <a:off x="2873" y="2195"/>
                <a:ext cx="59" cy="53"/>
              </a:xfrm>
              <a:prstGeom prst="ellipse">
                <a:avLst/>
              </a:prstGeom>
              <a:solidFill>
                <a:srgbClr val="000000"/>
              </a:solidFill>
              <a:ln w="9525">
                <a:solidFill>
                  <a:schemeClr val="tx1"/>
                </a:solidFill>
                <a:round/>
                <a:headEnd/>
                <a:tailEnd/>
              </a:ln>
            </p:spPr>
            <p:txBody>
              <a:bodyPr wrap="none" anchor="ctr"/>
              <a:lstStyle/>
              <a:p>
                <a:pPr eaLnBrk="0" hangingPunct="0"/>
                <a:endParaRPr lang="en-US" sz="2400" smtClean="0">
                  <a:solidFill>
                    <a:srgbClr val="000000"/>
                  </a:solidFill>
                  <a:latin typeface="Arial" charset="0"/>
                  <a:ea typeface="ＭＳ Ｐゴシック" pitchFamily="-80" charset="-128"/>
                </a:endParaRPr>
              </a:p>
            </p:txBody>
          </p:sp>
        </p:grpSp>
        <p:sp>
          <p:nvSpPr>
            <p:cNvPr id="3081" name="Text Box 13"/>
            <p:cNvSpPr txBox="1">
              <a:spLocks noChangeArrowheads="1"/>
            </p:cNvSpPr>
            <p:nvPr/>
          </p:nvSpPr>
          <p:spPr bwMode="auto">
            <a:xfrm>
              <a:off x="1097" y="2774"/>
              <a:ext cx="364" cy="206"/>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pitchFamily="-80" charset="-128"/>
                </a:defRPr>
              </a:lvl1pPr>
              <a:lvl2pPr marL="742950" indent="-285750">
                <a:defRPr sz="2400">
                  <a:solidFill>
                    <a:schemeClr val="tx1"/>
                  </a:solidFill>
                  <a:latin typeface="Arial" charset="0"/>
                  <a:ea typeface="ＭＳ Ｐゴシック" pitchFamily="-80" charset="-128"/>
                </a:defRPr>
              </a:lvl2pPr>
              <a:lvl3pPr marL="1143000" indent="-228600">
                <a:defRPr sz="2400">
                  <a:solidFill>
                    <a:schemeClr val="tx1"/>
                  </a:solidFill>
                  <a:latin typeface="Arial" charset="0"/>
                  <a:ea typeface="ＭＳ Ｐゴシック" pitchFamily="-80" charset="-128"/>
                </a:defRPr>
              </a:lvl3pPr>
              <a:lvl4pPr marL="1600200" indent="-228600">
                <a:defRPr sz="2400">
                  <a:solidFill>
                    <a:schemeClr val="tx1"/>
                  </a:solidFill>
                  <a:latin typeface="Arial" charset="0"/>
                  <a:ea typeface="ＭＳ Ｐゴシック" pitchFamily="-80" charset="-128"/>
                </a:defRPr>
              </a:lvl4pPr>
              <a:lvl5pPr marL="2057400" indent="-228600">
                <a:defRPr sz="2400">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0" charset="-128"/>
                </a:defRPr>
              </a:lvl9pPr>
            </a:lstStyle>
            <a:p>
              <a:pPr eaLnBrk="0" hangingPunct="0"/>
              <a:r>
                <a:rPr lang="zh-CN" altLang="en-US" sz="1600" b="1" dirty="0" smtClean="0">
                  <a:solidFill>
                    <a:srgbClr val="000000"/>
                  </a:solidFill>
                </a:rPr>
                <a:t>验</a:t>
              </a:r>
              <a:r>
                <a:rPr lang="zh-CN" altLang="en-US" sz="1600" b="1" dirty="0">
                  <a:solidFill>
                    <a:srgbClr val="000000"/>
                  </a:solidFill>
                </a:rPr>
                <a:t>证</a:t>
              </a:r>
              <a:endParaRPr lang="en-US" sz="1600" b="1" dirty="0" smtClean="0">
                <a:solidFill>
                  <a:srgbClr val="000000"/>
                </a:solidFill>
              </a:endParaRPr>
            </a:p>
          </p:txBody>
        </p:sp>
        <p:sp>
          <p:nvSpPr>
            <p:cNvPr id="3082" name="Text Box 15"/>
            <p:cNvSpPr txBox="1">
              <a:spLocks noChangeArrowheads="1"/>
            </p:cNvSpPr>
            <p:nvPr/>
          </p:nvSpPr>
          <p:spPr bwMode="auto">
            <a:xfrm>
              <a:off x="2861" y="2098"/>
              <a:ext cx="1508" cy="206"/>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pitchFamily="-80" charset="-128"/>
                </a:defRPr>
              </a:lvl1pPr>
              <a:lvl2pPr marL="742950" indent="-285750">
                <a:defRPr sz="2400">
                  <a:solidFill>
                    <a:schemeClr val="tx1"/>
                  </a:solidFill>
                  <a:latin typeface="Arial" charset="0"/>
                  <a:ea typeface="ＭＳ Ｐゴシック" pitchFamily="-80" charset="-128"/>
                </a:defRPr>
              </a:lvl2pPr>
              <a:lvl3pPr marL="1143000" indent="-228600">
                <a:defRPr sz="2400">
                  <a:solidFill>
                    <a:schemeClr val="tx1"/>
                  </a:solidFill>
                  <a:latin typeface="Arial" charset="0"/>
                  <a:ea typeface="ＭＳ Ｐゴシック" pitchFamily="-80" charset="-128"/>
                </a:defRPr>
              </a:lvl3pPr>
              <a:lvl4pPr marL="1600200" indent="-228600">
                <a:defRPr sz="2400">
                  <a:solidFill>
                    <a:schemeClr val="tx1"/>
                  </a:solidFill>
                  <a:latin typeface="Arial" charset="0"/>
                  <a:ea typeface="ＭＳ Ｐゴシック" pitchFamily="-80" charset="-128"/>
                </a:defRPr>
              </a:lvl4pPr>
              <a:lvl5pPr marL="2057400" indent="-228600">
                <a:defRPr sz="2400">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0" charset="-128"/>
                </a:defRPr>
              </a:lvl9pPr>
            </a:lstStyle>
            <a:p>
              <a:pPr eaLnBrk="0" hangingPunct="0"/>
              <a:r>
                <a:rPr lang="zh-CN" altLang="en-US" sz="1600" b="1" dirty="0" smtClean="0">
                  <a:solidFill>
                    <a:srgbClr val="000000"/>
                  </a:solidFill>
                </a:rPr>
                <a:t>登</a:t>
              </a:r>
              <a:r>
                <a:rPr lang="zh-CN" altLang="en-US" sz="1600" b="1" dirty="0">
                  <a:solidFill>
                    <a:srgbClr val="000000"/>
                  </a:solidFill>
                </a:rPr>
                <a:t>陆前</a:t>
              </a:r>
              <a:r>
                <a:rPr lang="en-US" altLang="zh-CN" sz="1600" b="1" dirty="0">
                  <a:solidFill>
                    <a:srgbClr val="000000"/>
                  </a:solidFill>
                </a:rPr>
                <a:t>72</a:t>
              </a:r>
              <a:r>
                <a:rPr lang="zh-CN" altLang="en-US" sz="1600" b="1" dirty="0">
                  <a:solidFill>
                    <a:srgbClr val="000000"/>
                  </a:solidFill>
                </a:rPr>
                <a:t>小</a:t>
              </a:r>
              <a:r>
                <a:rPr lang="zh-CN" altLang="en-US" sz="1600" b="1" dirty="0" smtClean="0">
                  <a:solidFill>
                    <a:srgbClr val="000000"/>
                  </a:solidFill>
                </a:rPr>
                <a:t>时的官方预测</a:t>
              </a:r>
              <a:endParaRPr lang="en-US" sz="1600" b="1" dirty="0" smtClean="0">
                <a:solidFill>
                  <a:srgbClr val="000000"/>
                </a:solidFill>
              </a:endParaRPr>
            </a:p>
          </p:txBody>
        </p:sp>
      </p:grpSp>
      <p:sp>
        <p:nvSpPr>
          <p:cNvPr id="3075" name="Rectangle 19"/>
          <p:cNvSpPr>
            <a:spLocks noGrp="1" noChangeArrowheads="1"/>
          </p:cNvSpPr>
          <p:nvPr>
            <p:ph type="ctrTitle"/>
          </p:nvPr>
        </p:nvSpPr>
        <p:spPr>
          <a:xfrm>
            <a:off x="0" y="76200"/>
            <a:ext cx="9144000" cy="1143000"/>
          </a:xfrm>
        </p:spPr>
        <p:txBody>
          <a:bodyPr/>
          <a:lstStyle/>
          <a:p>
            <a:pPr eaLnBrk="1" hangingPunct="1"/>
            <a:r>
              <a:rPr lang="zh-CN" altLang="en-US" dirty="0">
                <a:latin typeface="+mn-lt"/>
                <a:cs typeface="Arial" pitchFamily="34" charset="0"/>
              </a:rPr>
              <a:t>飓风</a:t>
            </a:r>
            <a:r>
              <a:rPr lang="zh-CN" altLang="en-US" dirty="0" smtClean="0">
                <a:latin typeface="+mn-lt"/>
                <a:cs typeface="Arial" pitchFamily="34" charset="0"/>
              </a:rPr>
              <a:t>安</a:t>
            </a:r>
            <a:r>
              <a:rPr lang="zh-CN" altLang="en-US" dirty="0">
                <a:latin typeface="+mn-lt"/>
                <a:cs typeface="Arial" pitchFamily="34" charset="0"/>
              </a:rPr>
              <a:t>德</a:t>
            </a:r>
            <a:r>
              <a:rPr lang="zh-CN" altLang="en-US" dirty="0" smtClean="0">
                <a:latin typeface="+mn-lt"/>
                <a:cs typeface="Arial" pitchFamily="34" charset="0"/>
              </a:rPr>
              <a:t>鲁（</a:t>
            </a:r>
            <a:r>
              <a:rPr lang="en-US" dirty="0" smtClean="0">
                <a:latin typeface="+mn-lt"/>
                <a:cs typeface="Arial" pitchFamily="34" charset="0"/>
              </a:rPr>
              <a:t>Andrew</a:t>
            </a:r>
            <a:r>
              <a:rPr lang="zh-CN" altLang="en-US" dirty="0" smtClean="0">
                <a:latin typeface="+mn-lt"/>
                <a:cs typeface="Arial" pitchFamily="34" charset="0"/>
              </a:rPr>
              <a:t>）</a:t>
            </a:r>
            <a:r>
              <a:rPr lang="en-US" dirty="0" smtClean="0">
                <a:latin typeface="+mn-lt"/>
                <a:cs typeface="Arial" pitchFamily="34" charset="0"/>
              </a:rPr>
              <a:t> 1992</a:t>
            </a:r>
          </a:p>
        </p:txBody>
      </p:sp>
      <p:sp>
        <p:nvSpPr>
          <p:cNvPr id="3076" name="Text Box 21"/>
          <p:cNvSpPr txBox="1">
            <a:spLocks noChangeArrowheads="1"/>
          </p:cNvSpPr>
          <p:nvPr/>
        </p:nvSpPr>
        <p:spPr bwMode="auto">
          <a:xfrm>
            <a:off x="1371600" y="6029325"/>
            <a:ext cx="7213834"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pitchFamily="-80" charset="-128"/>
              </a:defRPr>
            </a:lvl1pPr>
            <a:lvl2pPr marL="742950" indent="-285750">
              <a:defRPr sz="2400">
                <a:solidFill>
                  <a:schemeClr val="tx1"/>
                </a:solidFill>
                <a:latin typeface="Arial" charset="0"/>
                <a:ea typeface="ＭＳ Ｐゴシック" pitchFamily="-80" charset="-128"/>
              </a:defRPr>
            </a:lvl2pPr>
            <a:lvl3pPr marL="1143000" indent="-228600">
              <a:defRPr sz="2400">
                <a:solidFill>
                  <a:schemeClr val="tx1"/>
                </a:solidFill>
                <a:latin typeface="Arial" charset="0"/>
                <a:ea typeface="ＭＳ Ｐゴシック" pitchFamily="-80" charset="-128"/>
              </a:defRPr>
            </a:lvl3pPr>
            <a:lvl4pPr marL="1600200" indent="-228600">
              <a:defRPr sz="2400">
                <a:solidFill>
                  <a:schemeClr val="tx1"/>
                </a:solidFill>
                <a:latin typeface="Arial" charset="0"/>
                <a:ea typeface="ＭＳ Ｐゴシック" pitchFamily="-80" charset="-128"/>
              </a:defRPr>
            </a:lvl4pPr>
            <a:lvl5pPr marL="2057400" indent="-228600">
              <a:defRPr sz="2400">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0" charset="-128"/>
              </a:defRPr>
            </a:lvl9pPr>
          </a:lstStyle>
          <a:p>
            <a:pPr eaLnBrk="0" hangingPunct="0"/>
            <a:r>
              <a:rPr lang="zh-CN" altLang="en-US" sz="2200" b="1" dirty="0" smtClean="0">
                <a:solidFill>
                  <a:srgbClr val="0000CC"/>
                </a:solidFill>
                <a:latin typeface="Arial"/>
              </a:rPr>
              <a:t>有效预警登陆时间和地点只能提前</a:t>
            </a:r>
            <a:r>
              <a:rPr lang="en-US" altLang="zh-CN" sz="2200" b="1" dirty="0" smtClean="0">
                <a:solidFill>
                  <a:srgbClr val="0000CC"/>
                </a:solidFill>
                <a:latin typeface="Arial"/>
              </a:rPr>
              <a:t>24</a:t>
            </a:r>
            <a:r>
              <a:rPr lang="zh-CN" altLang="en-US" sz="2200" b="1" dirty="0">
                <a:solidFill>
                  <a:srgbClr val="0000CC"/>
                </a:solidFill>
                <a:latin typeface="Arial"/>
              </a:rPr>
              <a:t>个小</a:t>
            </a:r>
            <a:r>
              <a:rPr lang="zh-CN" altLang="en-US" sz="2200" b="1" dirty="0" smtClean="0">
                <a:solidFill>
                  <a:srgbClr val="0000CC"/>
                </a:solidFill>
                <a:latin typeface="Arial"/>
              </a:rPr>
              <a:t>时，为</a:t>
            </a:r>
            <a:r>
              <a:rPr lang="zh-CN" altLang="en-US" sz="2200" b="1" dirty="0">
                <a:solidFill>
                  <a:srgbClr val="0000CC"/>
                </a:solidFill>
                <a:latin typeface="Arial"/>
              </a:rPr>
              <a:t>什么呢？</a:t>
            </a:r>
            <a:endParaRPr lang="en-US" sz="2200" b="1" dirty="0" smtClean="0">
              <a:solidFill>
                <a:srgbClr val="0000CC"/>
              </a:solidFill>
              <a:latin typeface="Arial"/>
            </a:endParaRPr>
          </a:p>
        </p:txBody>
      </p:sp>
      <p:cxnSp>
        <p:nvCxnSpPr>
          <p:cNvPr id="3077" name="Straight Arrow Connector 18"/>
          <p:cNvCxnSpPr>
            <a:cxnSpLocks noChangeShapeType="1"/>
          </p:cNvCxnSpPr>
          <p:nvPr/>
        </p:nvCxnSpPr>
        <p:spPr bwMode="auto">
          <a:xfrm flipH="1">
            <a:off x="4179888" y="3019425"/>
            <a:ext cx="468312" cy="106363"/>
          </a:xfrm>
          <a:prstGeom prst="straightConnector1">
            <a:avLst/>
          </a:prstGeom>
          <a:noFill/>
          <a:ln w="38100">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3078" name="Straight Arrow Connector 21"/>
          <p:cNvCxnSpPr>
            <a:cxnSpLocks noChangeShapeType="1"/>
          </p:cNvCxnSpPr>
          <p:nvPr/>
        </p:nvCxnSpPr>
        <p:spPr bwMode="auto">
          <a:xfrm flipV="1">
            <a:off x="2255838" y="3694113"/>
            <a:ext cx="407987" cy="228600"/>
          </a:xfrm>
          <a:prstGeom prst="straightConnector1">
            <a:avLst/>
          </a:prstGeom>
          <a:noFill/>
          <a:ln w="38100">
            <a:solidFill>
              <a:schemeClr val="bg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535492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landsea\Desktop\al041992-21.gif"/>
          <p:cNvPicPr>
            <a:picLocks noChangeAspect="1" noChangeArrowheads="1"/>
          </p:cNvPicPr>
          <p:nvPr/>
        </p:nvPicPr>
        <p:blipFill>
          <a:blip r:embed="rId2">
            <a:extLst>
              <a:ext uri="{28A0092B-C50C-407E-A947-70E740481C1C}">
                <a14:useLocalDpi xmlns:a14="http://schemas.microsoft.com/office/drawing/2010/main" val="0"/>
              </a:ext>
            </a:extLst>
          </a:blip>
          <a:srcRect l="11667" b="24428"/>
          <a:stretch>
            <a:fillRect/>
          </a:stretch>
        </p:blipFill>
        <p:spPr bwMode="auto">
          <a:xfrm>
            <a:off x="482600" y="1255713"/>
            <a:ext cx="8077200" cy="424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Point Star 5"/>
          <p:cNvSpPr/>
          <p:nvPr/>
        </p:nvSpPr>
        <p:spPr>
          <a:xfrm>
            <a:off x="1108075" y="2933700"/>
            <a:ext cx="15240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pitchFamily="-80" charset="0"/>
            </a:endParaRPr>
          </a:p>
        </p:txBody>
      </p:sp>
      <p:sp>
        <p:nvSpPr>
          <p:cNvPr id="6149" name="TextBox 10"/>
          <p:cNvSpPr txBox="1">
            <a:spLocks noChangeArrowheads="1"/>
          </p:cNvSpPr>
          <p:nvPr/>
        </p:nvSpPr>
        <p:spPr bwMode="auto">
          <a:xfrm>
            <a:off x="1524000" y="3962400"/>
            <a:ext cx="1371600"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80" charset="-128"/>
              </a:defRPr>
            </a:lvl1pPr>
            <a:lvl2pPr marL="742950" indent="-285750">
              <a:defRPr sz="2400">
                <a:solidFill>
                  <a:schemeClr val="tx1"/>
                </a:solidFill>
                <a:latin typeface="Arial" charset="0"/>
                <a:ea typeface="ＭＳ Ｐゴシック" pitchFamily="-80" charset="-128"/>
              </a:defRPr>
            </a:lvl2pPr>
            <a:lvl3pPr marL="1143000" indent="-228600">
              <a:defRPr sz="2400">
                <a:solidFill>
                  <a:schemeClr val="tx1"/>
                </a:solidFill>
                <a:latin typeface="Arial" charset="0"/>
                <a:ea typeface="ＭＳ Ｐゴシック" pitchFamily="-80" charset="-128"/>
              </a:defRPr>
            </a:lvl3pPr>
            <a:lvl4pPr marL="1600200" indent="-228600">
              <a:defRPr sz="2400">
                <a:solidFill>
                  <a:schemeClr val="tx1"/>
                </a:solidFill>
                <a:latin typeface="Arial" charset="0"/>
                <a:ea typeface="ＭＳ Ｐゴシック" pitchFamily="-80" charset="-128"/>
              </a:defRPr>
            </a:lvl4pPr>
            <a:lvl5pPr marL="2057400" indent="-228600">
              <a:defRPr sz="2400">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0" charset="-128"/>
              </a:defRPr>
            </a:lvl9pPr>
          </a:lstStyle>
          <a:p>
            <a:r>
              <a:rPr lang="en-US" altLang="zh-CN" sz="1400" b="1" dirty="0" smtClean="0">
                <a:solidFill>
                  <a:srgbClr val="000000"/>
                </a:solidFill>
              </a:rPr>
              <a:t>8</a:t>
            </a:r>
            <a:r>
              <a:rPr lang="zh-CN" altLang="en-US" sz="1400" b="1" dirty="0" smtClean="0">
                <a:solidFill>
                  <a:srgbClr val="000000"/>
                </a:solidFill>
              </a:rPr>
              <a:t>月</a:t>
            </a:r>
            <a:r>
              <a:rPr lang="en-US" altLang="zh-CN" sz="1400" b="1" dirty="0" smtClean="0">
                <a:solidFill>
                  <a:srgbClr val="000000"/>
                </a:solidFill>
              </a:rPr>
              <a:t>24</a:t>
            </a:r>
            <a:r>
              <a:rPr lang="zh-CN" altLang="en-US" sz="1400" b="1" dirty="0" smtClean="0">
                <a:solidFill>
                  <a:srgbClr val="000000"/>
                </a:solidFill>
              </a:rPr>
              <a:t>号下午</a:t>
            </a:r>
            <a:r>
              <a:rPr lang="en-US" altLang="zh-CN" sz="1400" b="1" dirty="0" smtClean="0">
                <a:solidFill>
                  <a:srgbClr val="000000"/>
                </a:solidFill>
              </a:rPr>
              <a:t>2</a:t>
            </a:r>
            <a:r>
              <a:rPr lang="zh-CN" altLang="en-US" sz="1400" b="1" dirty="0" smtClean="0">
                <a:solidFill>
                  <a:srgbClr val="000000"/>
                </a:solidFill>
              </a:rPr>
              <a:t>点飓风位置</a:t>
            </a:r>
            <a:endParaRPr lang="en-US" sz="1400" b="1" dirty="0" smtClean="0">
              <a:solidFill>
                <a:srgbClr val="000000"/>
              </a:solidFill>
            </a:endParaRPr>
          </a:p>
        </p:txBody>
      </p:sp>
      <p:cxnSp>
        <p:nvCxnSpPr>
          <p:cNvPr id="4101" name="Straight Arrow Connector 11"/>
          <p:cNvCxnSpPr>
            <a:cxnSpLocks noChangeShapeType="1"/>
          </p:cNvCxnSpPr>
          <p:nvPr/>
        </p:nvCxnSpPr>
        <p:spPr bwMode="auto">
          <a:xfrm flipH="1" flipV="1">
            <a:off x="1260475" y="3103563"/>
            <a:ext cx="757238" cy="801687"/>
          </a:xfrm>
          <a:prstGeom prst="straightConnector1">
            <a:avLst/>
          </a:prstGeom>
          <a:noFill/>
          <a:ln w="38100">
            <a:solidFill>
              <a:schemeClr val="bg1"/>
            </a:solidFill>
            <a:round/>
            <a:headEnd/>
            <a:tailEnd type="arrow" w="med" len="med"/>
          </a:ln>
          <a:extLst>
            <a:ext uri="{909E8E84-426E-40DD-AFC4-6F175D3DCCD1}">
              <a14:hiddenFill xmlns:a14="http://schemas.microsoft.com/office/drawing/2010/main">
                <a:noFill/>
              </a14:hiddenFill>
            </a:ext>
          </a:extLst>
        </p:spPr>
      </p:cxnSp>
      <p:sp>
        <p:nvSpPr>
          <p:cNvPr id="4103" name="Text Box 8"/>
          <p:cNvSpPr txBox="1">
            <a:spLocks noChangeArrowheads="1"/>
          </p:cNvSpPr>
          <p:nvPr/>
        </p:nvSpPr>
        <p:spPr bwMode="auto">
          <a:xfrm>
            <a:off x="304800" y="5562600"/>
            <a:ext cx="85598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pitchFamily="-80" charset="-128"/>
              </a:defRPr>
            </a:lvl1pPr>
            <a:lvl2pPr marL="742950" indent="-285750">
              <a:defRPr sz="2400">
                <a:solidFill>
                  <a:schemeClr val="tx1"/>
                </a:solidFill>
                <a:latin typeface="Arial" charset="0"/>
                <a:ea typeface="ＭＳ Ｐゴシック" pitchFamily="-80" charset="-128"/>
              </a:defRPr>
            </a:lvl2pPr>
            <a:lvl3pPr marL="1143000" indent="-228600">
              <a:defRPr sz="2400">
                <a:solidFill>
                  <a:schemeClr val="tx1"/>
                </a:solidFill>
                <a:latin typeface="Arial" charset="0"/>
                <a:ea typeface="ＭＳ Ｐゴシック" pitchFamily="-80" charset="-128"/>
              </a:defRPr>
            </a:lvl3pPr>
            <a:lvl4pPr marL="1600200" indent="-228600">
              <a:defRPr sz="2400">
                <a:solidFill>
                  <a:schemeClr val="tx1"/>
                </a:solidFill>
                <a:latin typeface="Arial" charset="0"/>
                <a:ea typeface="ＭＳ Ｐゴシック" pitchFamily="-80" charset="-128"/>
              </a:defRPr>
            </a:lvl4pPr>
            <a:lvl5pPr marL="2057400" indent="-228600">
              <a:defRPr sz="2400">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0" charset="-128"/>
              </a:defRPr>
            </a:lvl9pPr>
          </a:lstStyle>
          <a:p>
            <a:pPr eaLnBrk="0" hangingPunct="0"/>
            <a:r>
              <a:rPr lang="zh-CN" altLang="en-US" b="1" dirty="0" smtClean="0">
                <a:solidFill>
                  <a:srgbClr val="0000CC"/>
                </a:solidFill>
                <a:latin typeface="Arial"/>
              </a:rPr>
              <a:t>对于</a:t>
            </a:r>
            <a:r>
              <a:rPr lang="en-US" altLang="zh-CN" b="1" dirty="0" smtClean="0">
                <a:solidFill>
                  <a:srgbClr val="0000CC"/>
                </a:solidFill>
                <a:latin typeface="Arial"/>
              </a:rPr>
              <a:t>3</a:t>
            </a:r>
            <a:r>
              <a:rPr lang="zh-CN" altLang="en-US" b="1" dirty="0" smtClean="0">
                <a:solidFill>
                  <a:srgbClr val="0000CC"/>
                </a:solidFill>
                <a:latin typeface="Arial"/>
              </a:rPr>
              <a:t>天后的情况，没有一个</a:t>
            </a:r>
            <a:r>
              <a:rPr lang="en-US" altLang="zh-CN" b="1" dirty="0" smtClean="0">
                <a:solidFill>
                  <a:srgbClr val="0000CC"/>
                </a:solidFill>
                <a:latin typeface="Arial"/>
              </a:rPr>
              <a:t>NWP</a:t>
            </a:r>
            <a:r>
              <a:rPr lang="zh-CN" altLang="en-US" b="1" dirty="0">
                <a:solidFill>
                  <a:srgbClr val="0000CC"/>
                </a:solidFill>
                <a:latin typeface="Arial"/>
              </a:rPr>
              <a:t>模</a:t>
            </a:r>
            <a:r>
              <a:rPr lang="zh-CN" altLang="en-US" b="1" dirty="0" smtClean="0">
                <a:solidFill>
                  <a:srgbClr val="0000CC"/>
                </a:solidFill>
                <a:latin typeface="Arial"/>
              </a:rPr>
              <a:t>式能够正确预测飓风在佛</a:t>
            </a:r>
            <a:r>
              <a:rPr lang="zh-CN" altLang="en-US" b="1" dirty="0">
                <a:solidFill>
                  <a:srgbClr val="0000CC"/>
                </a:solidFill>
                <a:latin typeface="Arial"/>
              </a:rPr>
              <a:t>罗里达州南部登</a:t>
            </a:r>
            <a:r>
              <a:rPr lang="zh-CN" altLang="en-US" b="1" dirty="0" smtClean="0">
                <a:solidFill>
                  <a:srgbClr val="0000CC"/>
                </a:solidFill>
                <a:latin typeface="Arial"/>
              </a:rPr>
              <a:t>陆。</a:t>
            </a:r>
            <a:endParaRPr lang="en-US" b="1" dirty="0" smtClean="0">
              <a:solidFill>
                <a:srgbClr val="0000CC"/>
              </a:solidFill>
              <a:latin typeface="Arial"/>
            </a:endParaRPr>
          </a:p>
        </p:txBody>
      </p:sp>
      <p:pic>
        <p:nvPicPr>
          <p:cNvPr id="410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262313"/>
            <a:ext cx="225425"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5" name="TextBox 1"/>
          <p:cNvSpPr txBox="1">
            <a:spLocks noChangeArrowheads="1"/>
          </p:cNvSpPr>
          <p:nvPr/>
        </p:nvSpPr>
        <p:spPr bwMode="auto">
          <a:xfrm>
            <a:off x="6473825" y="2057400"/>
            <a:ext cx="1880643"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80" charset="-128"/>
              </a:defRPr>
            </a:lvl1pPr>
            <a:lvl2pPr marL="742950" indent="-285750">
              <a:defRPr sz="2400">
                <a:solidFill>
                  <a:schemeClr val="tx1"/>
                </a:solidFill>
                <a:latin typeface="Arial" charset="0"/>
                <a:ea typeface="ＭＳ Ｐゴシック" pitchFamily="-80" charset="-128"/>
              </a:defRPr>
            </a:lvl2pPr>
            <a:lvl3pPr marL="1143000" indent="-228600">
              <a:defRPr sz="2400">
                <a:solidFill>
                  <a:schemeClr val="tx1"/>
                </a:solidFill>
                <a:latin typeface="Arial" charset="0"/>
                <a:ea typeface="ＭＳ Ｐゴシック" pitchFamily="-80" charset="-128"/>
              </a:defRPr>
            </a:lvl3pPr>
            <a:lvl4pPr marL="1600200" indent="-228600">
              <a:defRPr sz="2400">
                <a:solidFill>
                  <a:schemeClr val="tx1"/>
                </a:solidFill>
                <a:latin typeface="Arial" charset="0"/>
                <a:ea typeface="ＭＳ Ｐゴシック" pitchFamily="-80" charset="-128"/>
              </a:defRPr>
            </a:lvl4pPr>
            <a:lvl5pPr marL="2057400" indent="-228600">
              <a:defRPr sz="2400">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0" charset="-128"/>
              </a:defRPr>
            </a:lvl9pPr>
          </a:lstStyle>
          <a:p>
            <a:pPr eaLnBrk="0" hangingPunct="0"/>
            <a:r>
              <a:rPr lang="en-US" altLang="zh-CN" sz="1400" b="1" dirty="0" smtClean="0">
                <a:solidFill>
                  <a:srgbClr val="000000"/>
                </a:solidFill>
              </a:rPr>
              <a:t>NWP</a:t>
            </a:r>
            <a:r>
              <a:rPr lang="zh-CN" altLang="en-US" sz="1400" b="1" dirty="0" smtClean="0">
                <a:solidFill>
                  <a:srgbClr val="000000"/>
                </a:solidFill>
              </a:rPr>
              <a:t>模式</a:t>
            </a:r>
            <a:r>
              <a:rPr lang="en-US" altLang="zh-CN" sz="1400" b="1" dirty="0" smtClean="0">
                <a:solidFill>
                  <a:srgbClr val="000000"/>
                </a:solidFill>
              </a:rPr>
              <a:t>72</a:t>
            </a:r>
            <a:r>
              <a:rPr lang="zh-CN" altLang="en-US" sz="1400" b="1" dirty="0" smtClean="0">
                <a:solidFill>
                  <a:srgbClr val="000000"/>
                </a:solidFill>
              </a:rPr>
              <a:t>小时预测</a:t>
            </a:r>
            <a:endParaRPr lang="en-US" sz="1400" b="1" dirty="0" smtClean="0">
              <a:solidFill>
                <a:srgbClr val="000000"/>
              </a:solidFill>
            </a:endParaRPr>
          </a:p>
        </p:txBody>
      </p:sp>
      <p:cxnSp>
        <p:nvCxnSpPr>
          <p:cNvPr id="4106" name="Straight Arrow Connector 12"/>
          <p:cNvCxnSpPr>
            <a:cxnSpLocks noChangeShapeType="1"/>
          </p:cNvCxnSpPr>
          <p:nvPr/>
        </p:nvCxnSpPr>
        <p:spPr bwMode="auto">
          <a:xfrm flipH="1">
            <a:off x="5562600" y="2211388"/>
            <a:ext cx="798513" cy="303212"/>
          </a:xfrm>
          <a:prstGeom prst="straightConnector1">
            <a:avLst/>
          </a:prstGeom>
          <a:noFill/>
          <a:ln w="38100">
            <a:solidFill>
              <a:schemeClr val="bg1"/>
            </a:solidFill>
            <a:round/>
            <a:headEnd/>
            <a:tailEnd type="arrow" w="med" len="med"/>
          </a:ln>
          <a:extLst>
            <a:ext uri="{909E8E84-426E-40DD-AFC4-6F175D3DCCD1}">
              <a14:hiddenFill xmlns:a14="http://schemas.microsoft.com/office/drawing/2010/main">
                <a:noFill/>
              </a14:hiddenFill>
            </a:ext>
          </a:extLst>
        </p:spPr>
      </p:cxnSp>
      <p:sp>
        <p:nvSpPr>
          <p:cNvPr id="4107" name="TextBox 4"/>
          <p:cNvSpPr txBox="1">
            <a:spLocks noChangeArrowheads="1"/>
          </p:cNvSpPr>
          <p:nvPr/>
        </p:nvSpPr>
        <p:spPr bwMode="auto">
          <a:xfrm>
            <a:off x="6553200" y="2743200"/>
            <a:ext cx="960436"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80" charset="-128"/>
              </a:defRPr>
            </a:lvl1pPr>
            <a:lvl2pPr marL="742950" indent="-285750">
              <a:defRPr sz="2400">
                <a:solidFill>
                  <a:schemeClr val="tx1"/>
                </a:solidFill>
                <a:latin typeface="Arial" charset="0"/>
                <a:ea typeface="ＭＳ Ｐゴシック" pitchFamily="-80" charset="-128"/>
              </a:defRPr>
            </a:lvl2pPr>
            <a:lvl3pPr marL="1143000" indent="-228600">
              <a:defRPr sz="2400">
                <a:solidFill>
                  <a:schemeClr val="tx1"/>
                </a:solidFill>
                <a:latin typeface="Arial" charset="0"/>
                <a:ea typeface="ＭＳ Ｐゴシック" pitchFamily="-80" charset="-128"/>
              </a:defRPr>
            </a:lvl3pPr>
            <a:lvl4pPr marL="1600200" indent="-228600">
              <a:defRPr sz="2400">
                <a:solidFill>
                  <a:schemeClr val="tx1"/>
                </a:solidFill>
                <a:latin typeface="Arial" charset="0"/>
                <a:ea typeface="ＭＳ Ｐゴシック" pitchFamily="-80" charset="-128"/>
              </a:defRPr>
            </a:lvl4pPr>
            <a:lvl5pPr marL="2057400" indent="-228600">
              <a:defRPr sz="2400">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0" charset="-128"/>
              </a:defRPr>
            </a:lvl9pPr>
          </a:lstStyle>
          <a:p>
            <a:pPr eaLnBrk="0" hangingPunct="0"/>
            <a:r>
              <a:rPr lang="en-US" altLang="zh-CN" sz="1400" b="1" dirty="0" smtClean="0">
                <a:solidFill>
                  <a:srgbClr val="000000"/>
                </a:solidFill>
              </a:rPr>
              <a:t>8</a:t>
            </a:r>
            <a:r>
              <a:rPr lang="zh-CN" altLang="en-US" sz="1400" b="1" dirty="0" smtClean="0">
                <a:solidFill>
                  <a:srgbClr val="000000"/>
                </a:solidFill>
              </a:rPr>
              <a:t>月</a:t>
            </a:r>
            <a:r>
              <a:rPr lang="en-US" altLang="zh-CN" sz="1400" b="1" dirty="0" smtClean="0">
                <a:solidFill>
                  <a:srgbClr val="000000"/>
                </a:solidFill>
              </a:rPr>
              <a:t>21</a:t>
            </a:r>
            <a:r>
              <a:rPr lang="zh-CN" altLang="en-US" sz="1400" b="1" dirty="0" smtClean="0">
                <a:solidFill>
                  <a:srgbClr val="000000"/>
                </a:solidFill>
              </a:rPr>
              <a:t>号下午</a:t>
            </a:r>
            <a:r>
              <a:rPr lang="en-US" altLang="zh-CN" sz="1400" b="1" dirty="0" smtClean="0">
                <a:solidFill>
                  <a:srgbClr val="000000"/>
                </a:solidFill>
              </a:rPr>
              <a:t>2</a:t>
            </a:r>
            <a:r>
              <a:rPr lang="zh-CN" altLang="en-US" sz="1400" b="1" dirty="0" smtClean="0">
                <a:solidFill>
                  <a:srgbClr val="000000"/>
                </a:solidFill>
              </a:rPr>
              <a:t>点飓风位置</a:t>
            </a:r>
            <a:endParaRPr lang="en-US" sz="1400" b="1" dirty="0" smtClean="0">
              <a:solidFill>
                <a:srgbClr val="000000"/>
              </a:solidFill>
            </a:endParaRPr>
          </a:p>
        </p:txBody>
      </p:sp>
      <p:sp>
        <p:nvSpPr>
          <p:cNvPr id="13" name="Rectangle 19"/>
          <p:cNvSpPr txBox="1">
            <a:spLocks noChangeArrowheads="1"/>
          </p:cNvSpPr>
          <p:nvPr/>
        </p:nvSpPr>
        <p:spPr bwMode="auto">
          <a:xfrm>
            <a:off x="0" y="76200"/>
            <a:ext cx="9144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80" charset="-128"/>
              </a:defRPr>
            </a:lvl2pPr>
            <a:lvl3pPr algn="ctr" rtl="0" eaLnBrk="0" fontAlgn="base" hangingPunct="0">
              <a:spcBef>
                <a:spcPct val="0"/>
              </a:spcBef>
              <a:spcAft>
                <a:spcPct val="0"/>
              </a:spcAft>
              <a:defRPr sz="4400">
                <a:solidFill>
                  <a:schemeClr val="tx2"/>
                </a:solidFill>
                <a:latin typeface="Arial" charset="0"/>
                <a:ea typeface="ＭＳ Ｐゴシック" pitchFamily="-80" charset="-128"/>
              </a:defRPr>
            </a:lvl3pPr>
            <a:lvl4pPr algn="ctr" rtl="0" eaLnBrk="0" fontAlgn="base" hangingPunct="0">
              <a:spcBef>
                <a:spcPct val="0"/>
              </a:spcBef>
              <a:spcAft>
                <a:spcPct val="0"/>
              </a:spcAft>
              <a:defRPr sz="4400">
                <a:solidFill>
                  <a:schemeClr val="tx2"/>
                </a:solidFill>
                <a:latin typeface="Arial" charset="0"/>
                <a:ea typeface="ＭＳ Ｐゴシック" pitchFamily="-80" charset="-128"/>
              </a:defRPr>
            </a:lvl4pPr>
            <a:lvl5pPr algn="ctr" rtl="0" eaLnBrk="0" fontAlgn="base" hangingPunct="0">
              <a:spcBef>
                <a:spcPct val="0"/>
              </a:spcBef>
              <a:spcAft>
                <a:spcPct val="0"/>
              </a:spcAft>
              <a:defRPr sz="4400">
                <a:solidFill>
                  <a:schemeClr val="tx2"/>
                </a:solidFill>
                <a:latin typeface="Arial" charset="0"/>
                <a:ea typeface="ＭＳ Ｐゴシック" pitchFamily="-80" charset="-128"/>
              </a:defRPr>
            </a:lvl5pPr>
            <a:lvl6pPr marL="457200" algn="ctr" rtl="0" fontAlgn="base">
              <a:spcBef>
                <a:spcPct val="0"/>
              </a:spcBef>
              <a:spcAft>
                <a:spcPct val="0"/>
              </a:spcAft>
              <a:defRPr sz="4400">
                <a:solidFill>
                  <a:schemeClr val="tx2"/>
                </a:solidFill>
                <a:latin typeface="Arial" charset="0"/>
                <a:ea typeface="ＭＳ Ｐゴシック" pitchFamily="-80" charset="-128"/>
              </a:defRPr>
            </a:lvl6pPr>
            <a:lvl7pPr marL="914400" algn="ctr" rtl="0" fontAlgn="base">
              <a:spcBef>
                <a:spcPct val="0"/>
              </a:spcBef>
              <a:spcAft>
                <a:spcPct val="0"/>
              </a:spcAft>
              <a:defRPr sz="4400">
                <a:solidFill>
                  <a:schemeClr val="tx2"/>
                </a:solidFill>
                <a:latin typeface="Arial" charset="0"/>
                <a:ea typeface="ＭＳ Ｐゴシック" pitchFamily="-80" charset="-128"/>
              </a:defRPr>
            </a:lvl7pPr>
            <a:lvl8pPr marL="1371600" algn="ctr" rtl="0" fontAlgn="base">
              <a:spcBef>
                <a:spcPct val="0"/>
              </a:spcBef>
              <a:spcAft>
                <a:spcPct val="0"/>
              </a:spcAft>
              <a:defRPr sz="4400">
                <a:solidFill>
                  <a:schemeClr val="tx2"/>
                </a:solidFill>
                <a:latin typeface="Arial" charset="0"/>
                <a:ea typeface="ＭＳ Ｐゴシック" pitchFamily="-80" charset="-128"/>
              </a:defRPr>
            </a:lvl8pPr>
            <a:lvl9pPr marL="1828800" algn="ctr" rtl="0" fontAlgn="base">
              <a:spcBef>
                <a:spcPct val="0"/>
              </a:spcBef>
              <a:spcAft>
                <a:spcPct val="0"/>
              </a:spcAft>
              <a:defRPr sz="4400">
                <a:solidFill>
                  <a:schemeClr val="tx2"/>
                </a:solidFill>
                <a:latin typeface="Arial" charset="0"/>
                <a:ea typeface="ＭＳ Ｐゴシック" pitchFamily="-80" charset="-128"/>
              </a:defRPr>
            </a:lvl9pPr>
          </a:lstStyle>
          <a:p>
            <a:pPr eaLnBrk="1" hangingPunct="1"/>
            <a:r>
              <a:rPr lang="zh-CN" altLang="en-US" smtClean="0">
                <a:solidFill>
                  <a:srgbClr val="000000"/>
                </a:solidFill>
                <a:cs typeface="Arial" pitchFamily="34" charset="0"/>
              </a:rPr>
              <a:t>飓风安德鲁（</a:t>
            </a:r>
            <a:r>
              <a:rPr lang="en-US" smtClean="0">
                <a:solidFill>
                  <a:srgbClr val="000000"/>
                </a:solidFill>
                <a:cs typeface="Arial" pitchFamily="34" charset="0"/>
              </a:rPr>
              <a:t>Andrew</a:t>
            </a:r>
            <a:r>
              <a:rPr lang="zh-CN" altLang="en-US" smtClean="0">
                <a:solidFill>
                  <a:srgbClr val="000000"/>
                </a:solidFill>
                <a:cs typeface="Arial" pitchFamily="34" charset="0"/>
              </a:rPr>
              <a:t>）</a:t>
            </a:r>
            <a:r>
              <a:rPr lang="en-US" smtClean="0">
                <a:solidFill>
                  <a:srgbClr val="000000"/>
                </a:solidFill>
                <a:cs typeface="Arial" pitchFamily="34" charset="0"/>
              </a:rPr>
              <a:t> 1992</a:t>
            </a:r>
            <a:endParaRPr lang="en-US" dirty="0" smtClean="0">
              <a:solidFill>
                <a:srgbClr val="000000"/>
              </a:solidFill>
              <a:cs typeface="Arial" pitchFamily="34" charset="0"/>
            </a:endParaRPr>
          </a:p>
        </p:txBody>
      </p:sp>
    </p:spTree>
    <p:extLst>
      <p:ext uri="{BB962C8B-B14F-4D97-AF65-F5344CB8AC3E}">
        <p14:creationId xmlns:p14="http://schemas.microsoft.com/office/powerpoint/2010/main" val="41287026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457200" y="21771"/>
            <a:ext cx="8440738" cy="933450"/>
          </a:xfrm>
          <a:noFill/>
        </p:spPr>
        <p:txBody>
          <a:bodyPr/>
          <a:lstStyle/>
          <a:p>
            <a:pPr eaLnBrk="1" hangingPunct="1"/>
            <a:r>
              <a:rPr lang="zh-CN" altLang="en-US" dirty="0" smtClean="0">
                <a:latin typeface="+mn-lt"/>
              </a:rPr>
              <a:t>飓风“</a:t>
            </a:r>
            <a:r>
              <a:rPr lang="zh-CN" altLang="en-US" dirty="0">
                <a:latin typeface="+mn-lt"/>
              </a:rPr>
              <a:t>卡特里娜</a:t>
            </a:r>
            <a:r>
              <a:rPr lang="zh-CN" altLang="en-US" dirty="0" smtClean="0">
                <a:latin typeface="+mn-lt"/>
              </a:rPr>
              <a:t>”（</a:t>
            </a:r>
            <a:r>
              <a:rPr lang="en-US" dirty="0" smtClean="0">
                <a:latin typeface="+mn-lt"/>
              </a:rPr>
              <a:t>Katrina</a:t>
            </a:r>
            <a:r>
              <a:rPr lang="zh-CN" altLang="en-US" dirty="0" smtClean="0">
                <a:latin typeface="+mn-lt"/>
              </a:rPr>
              <a:t>）</a:t>
            </a:r>
            <a:r>
              <a:rPr lang="en-US" dirty="0" smtClean="0">
                <a:latin typeface="+mn-lt"/>
              </a:rPr>
              <a:t> 2005</a:t>
            </a:r>
          </a:p>
        </p:txBody>
      </p:sp>
      <p:sp>
        <p:nvSpPr>
          <p:cNvPr id="5123" name="Text Box 6"/>
          <p:cNvSpPr txBox="1">
            <a:spLocks noChangeArrowheads="1"/>
          </p:cNvSpPr>
          <p:nvPr/>
        </p:nvSpPr>
        <p:spPr bwMode="auto">
          <a:xfrm>
            <a:off x="2286000" y="6172200"/>
            <a:ext cx="5168403"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pitchFamily="-80" charset="-128"/>
              </a:defRPr>
            </a:lvl1pPr>
            <a:lvl2pPr marL="742950" indent="-285750">
              <a:defRPr sz="2400">
                <a:solidFill>
                  <a:schemeClr val="tx1"/>
                </a:solidFill>
                <a:latin typeface="Arial" charset="0"/>
                <a:ea typeface="ＭＳ Ｐゴシック" pitchFamily="-80" charset="-128"/>
              </a:defRPr>
            </a:lvl2pPr>
            <a:lvl3pPr marL="1143000" indent="-228600">
              <a:defRPr sz="2400">
                <a:solidFill>
                  <a:schemeClr val="tx1"/>
                </a:solidFill>
                <a:latin typeface="Arial" charset="0"/>
                <a:ea typeface="ＭＳ Ｐゴシック" pitchFamily="-80" charset="-128"/>
              </a:defRPr>
            </a:lvl3pPr>
            <a:lvl4pPr marL="1600200" indent="-228600">
              <a:defRPr sz="2400">
                <a:solidFill>
                  <a:schemeClr val="tx1"/>
                </a:solidFill>
                <a:latin typeface="Arial" charset="0"/>
                <a:ea typeface="ＭＳ Ｐゴシック" pitchFamily="-80" charset="-128"/>
              </a:defRPr>
            </a:lvl4pPr>
            <a:lvl5pPr marL="2057400" indent="-228600">
              <a:defRPr sz="2400">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0" charset="-128"/>
              </a:defRPr>
            </a:lvl9pPr>
          </a:lstStyle>
          <a:p>
            <a:pPr eaLnBrk="0" hangingPunct="0"/>
            <a:r>
              <a:rPr lang="zh-CN" altLang="en-US" b="1" dirty="0">
                <a:solidFill>
                  <a:srgbClr val="0000CC"/>
                </a:solidFill>
                <a:latin typeface="Arial"/>
              </a:rPr>
              <a:t>预</a:t>
            </a:r>
            <a:r>
              <a:rPr lang="zh-CN" altLang="en-US" b="1" dirty="0" smtClean="0">
                <a:solidFill>
                  <a:srgbClr val="0000CC"/>
                </a:solidFill>
                <a:latin typeface="Arial"/>
              </a:rPr>
              <a:t>警飓风登陆时间和地点提前</a:t>
            </a:r>
            <a:r>
              <a:rPr lang="en-US" altLang="zh-CN" b="1" dirty="0" smtClean="0">
                <a:solidFill>
                  <a:srgbClr val="0000CC"/>
                </a:solidFill>
                <a:latin typeface="Arial"/>
              </a:rPr>
              <a:t>72</a:t>
            </a:r>
            <a:r>
              <a:rPr lang="zh-CN" altLang="en-US" b="1" dirty="0">
                <a:solidFill>
                  <a:srgbClr val="0000CC"/>
                </a:solidFill>
                <a:latin typeface="Arial"/>
              </a:rPr>
              <a:t>小时</a:t>
            </a:r>
            <a:endParaRPr lang="en-US" b="1" dirty="0" smtClean="0">
              <a:solidFill>
                <a:srgbClr val="0000CC"/>
              </a:solidFill>
              <a:latin typeface="Arial"/>
            </a:endParaRPr>
          </a:p>
        </p:txBody>
      </p:sp>
      <p:pic>
        <p:nvPicPr>
          <p:cNvPr id="512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33450"/>
            <a:ext cx="7010400"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3843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sandy_5day_25oct5pm"/>
          <p:cNvPicPr>
            <a:picLocks noChangeAspect="1" noChangeArrowheads="1"/>
          </p:cNvPicPr>
          <p:nvPr/>
        </p:nvPicPr>
        <p:blipFill>
          <a:blip r:embed="rId2">
            <a:extLst>
              <a:ext uri="{28A0092B-C50C-407E-A947-70E740481C1C}">
                <a14:useLocalDpi xmlns:a14="http://schemas.microsoft.com/office/drawing/2010/main" val="0"/>
              </a:ext>
            </a:extLst>
          </a:blip>
          <a:srcRect l="2837" r="2306" b="19069"/>
          <a:stretch>
            <a:fillRect/>
          </a:stretch>
        </p:blipFill>
        <p:spPr bwMode="auto">
          <a:xfrm>
            <a:off x="685800" y="685800"/>
            <a:ext cx="7924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4"/>
          <p:cNvSpPr txBox="1">
            <a:spLocks noChangeArrowheads="1"/>
          </p:cNvSpPr>
          <p:nvPr/>
        </p:nvSpPr>
        <p:spPr bwMode="auto">
          <a:xfrm>
            <a:off x="1709049" y="6019800"/>
            <a:ext cx="5854487"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pitchFamily="-80" charset="-128"/>
              </a:defRPr>
            </a:lvl1pPr>
            <a:lvl2pPr marL="742950" indent="-285750">
              <a:defRPr sz="2400">
                <a:solidFill>
                  <a:schemeClr val="tx1"/>
                </a:solidFill>
                <a:latin typeface="Arial" charset="0"/>
                <a:ea typeface="ＭＳ Ｐゴシック" pitchFamily="-80" charset="-128"/>
              </a:defRPr>
            </a:lvl2pPr>
            <a:lvl3pPr marL="1143000" indent="-228600">
              <a:defRPr sz="2400">
                <a:solidFill>
                  <a:schemeClr val="tx1"/>
                </a:solidFill>
                <a:latin typeface="Arial" charset="0"/>
                <a:ea typeface="ＭＳ Ｐゴシック" pitchFamily="-80" charset="-128"/>
              </a:defRPr>
            </a:lvl3pPr>
            <a:lvl4pPr marL="1600200" indent="-228600">
              <a:defRPr sz="2400">
                <a:solidFill>
                  <a:schemeClr val="tx1"/>
                </a:solidFill>
                <a:latin typeface="Arial" charset="0"/>
                <a:ea typeface="ＭＳ Ｐゴシック" pitchFamily="-80" charset="-128"/>
              </a:defRPr>
            </a:lvl4pPr>
            <a:lvl5pPr marL="2057400" indent="-228600">
              <a:defRPr sz="2400">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0" charset="-128"/>
              </a:defRPr>
            </a:lvl9pPr>
          </a:lstStyle>
          <a:p>
            <a:pPr algn="ctr" eaLnBrk="0" hangingPunct="0"/>
            <a:r>
              <a:rPr lang="zh-CN" altLang="en-US" b="1" dirty="0">
                <a:solidFill>
                  <a:srgbClr val="FF0000"/>
                </a:solidFill>
                <a:latin typeface="Arial"/>
              </a:rPr>
              <a:t>预警飓风登陆时间和地</a:t>
            </a:r>
            <a:r>
              <a:rPr lang="zh-CN" altLang="en-US" b="1" dirty="0" smtClean="0">
                <a:solidFill>
                  <a:srgbClr val="FF0000"/>
                </a:solidFill>
                <a:latin typeface="Arial"/>
              </a:rPr>
              <a:t>点，提前</a:t>
            </a:r>
            <a:r>
              <a:rPr lang="en-US" altLang="zh-CN" b="1" dirty="0" smtClean="0">
                <a:solidFill>
                  <a:srgbClr val="FF0000"/>
                </a:solidFill>
                <a:latin typeface="Arial"/>
              </a:rPr>
              <a:t>120</a:t>
            </a:r>
            <a:r>
              <a:rPr lang="zh-CN" altLang="en-US" b="1" dirty="0">
                <a:solidFill>
                  <a:srgbClr val="FF0000"/>
                </a:solidFill>
                <a:latin typeface="Arial"/>
              </a:rPr>
              <a:t>小</a:t>
            </a:r>
            <a:r>
              <a:rPr lang="zh-CN" altLang="en-US" b="1" dirty="0" smtClean="0">
                <a:solidFill>
                  <a:srgbClr val="FF0000"/>
                </a:solidFill>
                <a:latin typeface="Arial"/>
              </a:rPr>
              <a:t>时！</a:t>
            </a:r>
            <a:endParaRPr lang="en-US" altLang="zh-CN" b="1" dirty="0" smtClean="0">
              <a:solidFill>
                <a:srgbClr val="FF0000"/>
              </a:solidFill>
              <a:latin typeface="Arial"/>
            </a:endParaRPr>
          </a:p>
          <a:p>
            <a:pPr algn="ctr" eaLnBrk="0" hangingPunct="0"/>
            <a:r>
              <a:rPr lang="zh-CN" altLang="en-US" b="1" dirty="0" smtClean="0">
                <a:solidFill>
                  <a:srgbClr val="FF0000"/>
                </a:solidFill>
                <a:latin typeface="Arial"/>
              </a:rPr>
              <a:t>为</a:t>
            </a:r>
            <a:r>
              <a:rPr lang="zh-CN" altLang="en-US" b="1" dirty="0">
                <a:solidFill>
                  <a:srgbClr val="FF0000"/>
                </a:solidFill>
                <a:latin typeface="Arial"/>
              </a:rPr>
              <a:t>什么</a:t>
            </a:r>
            <a:r>
              <a:rPr lang="en-US" altLang="zh-CN" b="1" dirty="0">
                <a:solidFill>
                  <a:srgbClr val="FF0000"/>
                </a:solidFill>
                <a:latin typeface="Arial"/>
              </a:rPr>
              <a:t>20</a:t>
            </a:r>
            <a:r>
              <a:rPr lang="zh-CN" altLang="en-US" b="1" dirty="0">
                <a:solidFill>
                  <a:srgbClr val="FF0000"/>
                </a:solidFill>
                <a:latin typeface="Arial"/>
              </a:rPr>
              <a:t>年</a:t>
            </a:r>
            <a:r>
              <a:rPr lang="zh-CN" altLang="en-US" b="1" dirty="0" smtClean="0">
                <a:solidFill>
                  <a:srgbClr val="FF0000"/>
                </a:solidFill>
                <a:latin typeface="Arial"/>
              </a:rPr>
              <a:t>来有如此的</a:t>
            </a:r>
            <a:r>
              <a:rPr lang="zh-CN" altLang="en-US" b="1" dirty="0">
                <a:solidFill>
                  <a:srgbClr val="FF0000"/>
                </a:solidFill>
                <a:latin typeface="Arial"/>
              </a:rPr>
              <a:t>巨大改善？</a:t>
            </a:r>
            <a:endParaRPr lang="en-US" b="1" dirty="0" smtClean="0">
              <a:solidFill>
                <a:srgbClr val="FF0000"/>
              </a:solidFill>
              <a:latin typeface="Arial"/>
            </a:endParaRPr>
          </a:p>
        </p:txBody>
      </p:sp>
      <p:sp>
        <p:nvSpPr>
          <p:cNvPr id="6148" name="Rectangle 5"/>
          <p:cNvSpPr>
            <a:spLocks noGrp="1" noChangeArrowheads="1"/>
          </p:cNvSpPr>
          <p:nvPr>
            <p:ph type="ctrTitle"/>
          </p:nvPr>
        </p:nvSpPr>
        <p:spPr>
          <a:xfrm>
            <a:off x="760413" y="-31750"/>
            <a:ext cx="7772400" cy="793750"/>
          </a:xfrm>
          <a:noFill/>
        </p:spPr>
        <p:txBody>
          <a:bodyPr/>
          <a:lstStyle/>
          <a:p>
            <a:pPr eaLnBrk="1" hangingPunct="1"/>
            <a:r>
              <a:rPr lang="zh-CN" altLang="en-US" b="1" dirty="0" smtClean="0"/>
              <a:t>飓风“桑迪”（</a:t>
            </a:r>
            <a:r>
              <a:rPr lang="en-US" b="1" dirty="0" smtClean="0"/>
              <a:t>Sandy</a:t>
            </a:r>
            <a:r>
              <a:rPr lang="zh-CN" altLang="en-US" b="1" dirty="0" smtClean="0"/>
              <a:t>）</a:t>
            </a:r>
            <a:r>
              <a:rPr lang="en-US" b="1" dirty="0" smtClean="0"/>
              <a:t> 2012</a:t>
            </a:r>
          </a:p>
        </p:txBody>
      </p:sp>
    </p:spTree>
    <p:extLst>
      <p:ext uri="{BB962C8B-B14F-4D97-AF65-F5344CB8AC3E}">
        <p14:creationId xmlns:p14="http://schemas.microsoft.com/office/powerpoint/2010/main" val="16964958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152400"/>
            <a:ext cx="9144000" cy="685800"/>
          </a:xfrm>
        </p:spPr>
        <p:txBody>
          <a:bodyPr/>
          <a:lstStyle/>
          <a:p>
            <a:pPr eaLnBrk="1" hangingPunct="1"/>
            <a:r>
              <a:rPr lang="zh-CN" altLang="en-US" sz="3600" b="1" dirty="0" smtClean="0">
                <a:solidFill>
                  <a:srgbClr val="0000CC"/>
                </a:solidFill>
              </a:rPr>
              <a:t>其</a:t>
            </a:r>
            <a:r>
              <a:rPr lang="zh-CN" altLang="en-US" sz="3600" b="1" dirty="0">
                <a:solidFill>
                  <a:srgbClr val="0000CC"/>
                </a:solidFill>
              </a:rPr>
              <a:t>中一个重要原因：</a:t>
            </a:r>
            <a:r>
              <a:rPr lang="zh-CN" altLang="en-US" sz="3600" b="1" dirty="0">
                <a:solidFill>
                  <a:srgbClr val="FF0000"/>
                </a:solidFill>
              </a:rPr>
              <a:t>更</a:t>
            </a:r>
            <a:r>
              <a:rPr lang="zh-CN" altLang="en-US" sz="3600" b="1" dirty="0" smtClean="0">
                <a:solidFill>
                  <a:srgbClr val="FF0000"/>
                </a:solidFill>
              </a:rPr>
              <a:t>好地同化卫星观测资料</a:t>
            </a:r>
            <a:endParaRPr lang="en-US" sz="3600" b="1" dirty="0" smtClean="0">
              <a:solidFill>
                <a:srgbClr val="FF0000"/>
              </a:solidFill>
            </a:endParaRPr>
          </a:p>
        </p:txBody>
      </p:sp>
      <p:pic>
        <p:nvPicPr>
          <p:cNvPr id="8195"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49812"/>
          <a:stretch/>
        </p:blipFill>
        <p:spPr>
          <a:xfrm>
            <a:off x="76200" y="2121567"/>
            <a:ext cx="8839200" cy="3327163"/>
          </a:xfrm>
        </p:spPr>
      </p:pic>
      <p:sp>
        <p:nvSpPr>
          <p:cNvPr id="2" name="TextBox 1"/>
          <p:cNvSpPr txBox="1"/>
          <p:nvPr/>
        </p:nvSpPr>
        <p:spPr>
          <a:xfrm>
            <a:off x="1219200" y="838200"/>
            <a:ext cx="6991016" cy="461665"/>
          </a:xfrm>
          <a:prstGeom prst="rect">
            <a:avLst/>
          </a:prstGeom>
          <a:noFill/>
        </p:spPr>
        <p:txBody>
          <a:bodyPr wrap="none" rtlCol="0">
            <a:spAutoFit/>
          </a:bodyPr>
          <a:lstStyle/>
          <a:p>
            <a:r>
              <a:rPr lang="zh-CN" altLang="en-US" sz="2400" b="1" dirty="0" smtClean="0">
                <a:solidFill>
                  <a:srgbClr val="0000CC"/>
                </a:solidFill>
              </a:rPr>
              <a:t>（如果没有极轨卫星观测资料，预报效果怎样？）</a:t>
            </a:r>
            <a:endParaRPr lang="en-US" sz="2400" b="1" dirty="0">
              <a:solidFill>
                <a:srgbClr val="0000CC"/>
              </a:solidFill>
            </a:endParaRPr>
          </a:p>
        </p:txBody>
      </p:sp>
      <p:sp>
        <p:nvSpPr>
          <p:cNvPr id="3" name="TextBox 2"/>
          <p:cNvSpPr txBox="1"/>
          <p:nvPr/>
        </p:nvSpPr>
        <p:spPr>
          <a:xfrm>
            <a:off x="152400" y="5396805"/>
            <a:ext cx="8991600" cy="1384995"/>
          </a:xfrm>
          <a:prstGeom prst="rect">
            <a:avLst/>
          </a:prstGeom>
          <a:noFill/>
        </p:spPr>
        <p:txBody>
          <a:bodyPr wrap="square" rtlCol="0">
            <a:spAutoFit/>
          </a:bodyPr>
          <a:lstStyle/>
          <a:p>
            <a:r>
              <a:rPr lang="zh-CN" altLang="en-US" sz="2800" b="1" dirty="0" smtClean="0">
                <a:solidFill>
                  <a:srgbClr val="0000CC"/>
                </a:solidFill>
                <a:latin typeface="Arial"/>
              </a:rPr>
              <a:t>飓</a:t>
            </a:r>
            <a:r>
              <a:rPr lang="zh-CN" altLang="en-US" sz="2800" b="1" dirty="0">
                <a:solidFill>
                  <a:srgbClr val="0000CC"/>
                </a:solidFill>
                <a:latin typeface="Arial"/>
              </a:rPr>
              <a:t>风“桑迪”登陆前</a:t>
            </a:r>
            <a:r>
              <a:rPr lang="en-US" altLang="zh-CN" sz="2800" b="1" dirty="0">
                <a:solidFill>
                  <a:srgbClr val="0000CC"/>
                </a:solidFill>
                <a:latin typeface="Arial"/>
              </a:rPr>
              <a:t>5</a:t>
            </a:r>
            <a:r>
              <a:rPr lang="zh-CN" altLang="en-US" sz="2800" b="1" dirty="0">
                <a:solidFill>
                  <a:srgbClr val="0000CC"/>
                </a:solidFill>
                <a:latin typeface="Arial"/>
              </a:rPr>
              <a:t>天的平均海平面气压预报显示：如果没有极轨道卫星观测资料，则无法正确预测造成了广泛的破坏和生命损失飓风在美国东海岸登陆</a:t>
            </a:r>
            <a:r>
              <a:rPr lang="zh-CN" altLang="en-US" sz="2800" b="1" dirty="0" smtClean="0">
                <a:solidFill>
                  <a:srgbClr val="0000CC"/>
                </a:solidFill>
                <a:latin typeface="Arial"/>
              </a:rPr>
              <a:t>。</a:t>
            </a:r>
            <a:endParaRPr lang="zh-CN" altLang="en-US" sz="2800" b="1" dirty="0">
              <a:solidFill>
                <a:srgbClr val="0000CC"/>
              </a:solidFill>
              <a:latin typeface="Arial"/>
            </a:endParaRPr>
          </a:p>
        </p:txBody>
      </p:sp>
      <p:sp>
        <p:nvSpPr>
          <p:cNvPr id="4" name="TextBox 3"/>
          <p:cNvSpPr txBox="1"/>
          <p:nvPr/>
        </p:nvSpPr>
        <p:spPr>
          <a:xfrm>
            <a:off x="1066800" y="1524000"/>
            <a:ext cx="1980029" cy="369332"/>
          </a:xfrm>
          <a:prstGeom prst="rect">
            <a:avLst/>
          </a:prstGeom>
          <a:noFill/>
        </p:spPr>
        <p:txBody>
          <a:bodyPr wrap="none" rtlCol="0">
            <a:spAutoFit/>
          </a:bodyPr>
          <a:lstStyle/>
          <a:p>
            <a:r>
              <a:rPr lang="en-US" altLang="zh-CN" b="1" dirty="0" smtClean="0">
                <a:solidFill>
                  <a:srgbClr val="000000"/>
                </a:solidFill>
                <a:latin typeface="Arial"/>
              </a:rPr>
              <a:t>ECMWF</a:t>
            </a:r>
            <a:r>
              <a:rPr lang="zh-CN" altLang="en-US" b="1" dirty="0" smtClean="0">
                <a:solidFill>
                  <a:srgbClr val="000000"/>
                </a:solidFill>
                <a:latin typeface="Arial"/>
              </a:rPr>
              <a:t>业务预报</a:t>
            </a:r>
            <a:endParaRPr lang="en-US" b="1" dirty="0">
              <a:solidFill>
                <a:srgbClr val="000000"/>
              </a:solidFill>
              <a:latin typeface="Arial"/>
            </a:endParaRPr>
          </a:p>
        </p:txBody>
      </p:sp>
      <p:sp>
        <p:nvSpPr>
          <p:cNvPr id="7" name="TextBox 6"/>
          <p:cNvSpPr txBox="1"/>
          <p:nvPr/>
        </p:nvSpPr>
        <p:spPr>
          <a:xfrm>
            <a:off x="3352801" y="1447800"/>
            <a:ext cx="2362200" cy="646331"/>
          </a:xfrm>
          <a:prstGeom prst="rect">
            <a:avLst/>
          </a:prstGeom>
          <a:noFill/>
        </p:spPr>
        <p:txBody>
          <a:bodyPr wrap="square" rtlCol="0">
            <a:spAutoFit/>
          </a:bodyPr>
          <a:lstStyle/>
          <a:p>
            <a:r>
              <a:rPr lang="zh-CN" altLang="en-US" b="1" dirty="0" smtClean="0">
                <a:solidFill>
                  <a:srgbClr val="000000"/>
                </a:solidFill>
                <a:latin typeface="Arial"/>
              </a:rPr>
              <a:t>没有极轨卫星观测资料时的预报试验</a:t>
            </a:r>
            <a:endParaRPr lang="en-US" b="1" dirty="0">
              <a:solidFill>
                <a:srgbClr val="000000"/>
              </a:solidFill>
              <a:latin typeface="Arial"/>
            </a:endParaRPr>
          </a:p>
        </p:txBody>
      </p:sp>
      <p:sp>
        <p:nvSpPr>
          <p:cNvPr id="8" name="TextBox 7"/>
          <p:cNvSpPr txBox="1"/>
          <p:nvPr/>
        </p:nvSpPr>
        <p:spPr>
          <a:xfrm>
            <a:off x="6553200" y="1524000"/>
            <a:ext cx="990600" cy="369332"/>
          </a:xfrm>
          <a:prstGeom prst="rect">
            <a:avLst/>
          </a:prstGeom>
          <a:noFill/>
        </p:spPr>
        <p:txBody>
          <a:bodyPr wrap="square" rtlCol="0">
            <a:spAutoFit/>
          </a:bodyPr>
          <a:lstStyle/>
          <a:p>
            <a:r>
              <a:rPr lang="zh-CN" altLang="en-US" b="1" dirty="0" smtClean="0">
                <a:solidFill>
                  <a:srgbClr val="000000"/>
                </a:solidFill>
                <a:latin typeface="Arial"/>
              </a:rPr>
              <a:t>验证</a:t>
            </a:r>
            <a:endParaRPr lang="en-US" b="1" dirty="0">
              <a:solidFill>
                <a:srgbClr val="000000"/>
              </a:solidFill>
              <a:latin typeface="Arial"/>
            </a:endParaRPr>
          </a:p>
        </p:txBody>
      </p:sp>
    </p:spTree>
    <p:extLst>
      <p:ext uri="{BB962C8B-B14F-4D97-AF65-F5344CB8AC3E}">
        <p14:creationId xmlns:p14="http://schemas.microsoft.com/office/powerpoint/2010/main" val="13199717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559344" y="6000162"/>
            <a:ext cx="1426994" cy="369332"/>
          </a:xfrm>
          <a:prstGeom prst="rect">
            <a:avLst/>
          </a:prstGeom>
          <a:solidFill>
            <a:schemeClr val="bg1">
              <a:lumMod val="95000"/>
            </a:schemeClr>
          </a:solidFill>
          <a:ln>
            <a:noFill/>
          </a:ln>
        </p:spPr>
        <p:txBody>
          <a:bodyPr wrap="none" tIns="0" bIns="0" rtlCol="0">
            <a:spAutoFit/>
          </a:bodyPr>
          <a:lstStyle/>
          <a:p>
            <a:pPr eaLnBrk="0" hangingPunct="0"/>
            <a:r>
              <a:rPr lang="en-GB" sz="2400" b="1" dirty="0" smtClean="0">
                <a:solidFill>
                  <a:srgbClr val="000000"/>
                </a:solidFill>
                <a:ea typeface="+mn-ea"/>
                <a:cs typeface="Arial" pitchFamily="34" charset="0"/>
              </a:rPr>
              <a:t>~8-10km</a:t>
            </a:r>
            <a:endParaRPr lang="en-GB" sz="2400" b="1" dirty="0">
              <a:solidFill>
                <a:srgbClr val="000000"/>
              </a:solidFill>
              <a:ea typeface="+mn-ea"/>
              <a:cs typeface="Arial" pitchFamily="34" charset="0"/>
            </a:endParaRPr>
          </a:p>
        </p:txBody>
      </p:sp>
      <p:pic>
        <p:nvPicPr>
          <p:cNvPr id="2" name="Picture 1"/>
          <p:cNvPicPr>
            <a:picLocks noChangeAspect="1"/>
          </p:cNvPicPr>
          <p:nvPr/>
        </p:nvPicPr>
        <p:blipFill>
          <a:blip r:embed="rId3" cstate="print"/>
          <a:stretch>
            <a:fillRect/>
          </a:stretch>
        </p:blipFill>
        <p:spPr>
          <a:xfrm>
            <a:off x="43948" y="358908"/>
            <a:ext cx="7458075" cy="4543425"/>
          </a:xfrm>
          <a:prstGeom prst="rect">
            <a:avLst/>
          </a:prstGeom>
        </p:spPr>
      </p:pic>
      <p:sp>
        <p:nvSpPr>
          <p:cNvPr id="11" name="TextBox 10"/>
          <p:cNvSpPr txBox="1"/>
          <p:nvPr/>
        </p:nvSpPr>
        <p:spPr>
          <a:xfrm>
            <a:off x="43948" y="6040097"/>
            <a:ext cx="1037463" cy="276999"/>
          </a:xfrm>
          <a:prstGeom prst="rect">
            <a:avLst/>
          </a:prstGeom>
          <a:solidFill>
            <a:schemeClr val="bg1">
              <a:lumMod val="95000"/>
            </a:schemeClr>
          </a:solidFill>
          <a:ln>
            <a:noFill/>
          </a:ln>
        </p:spPr>
        <p:txBody>
          <a:bodyPr wrap="none" tIns="0" bIns="0" rtlCol="0">
            <a:spAutoFit/>
          </a:bodyPr>
          <a:lstStyle/>
          <a:p>
            <a:pPr eaLnBrk="0" hangingPunct="0"/>
            <a:r>
              <a:rPr lang="en-GB" sz="2400" b="1" dirty="0" smtClean="0">
                <a:solidFill>
                  <a:srgbClr val="000000"/>
                </a:solidFill>
                <a:ea typeface="+mn-ea"/>
                <a:cs typeface="Arial" pitchFamily="34" charset="0"/>
              </a:rPr>
              <a:t>~210km</a:t>
            </a:r>
            <a:endParaRPr lang="en-GB" sz="2400" b="1" dirty="0">
              <a:solidFill>
                <a:srgbClr val="000000"/>
              </a:solidFill>
              <a:ea typeface="+mn-ea"/>
              <a:cs typeface="Arial" pitchFamily="34" charset="0"/>
            </a:endParaRPr>
          </a:p>
        </p:txBody>
      </p:sp>
      <p:sp>
        <p:nvSpPr>
          <p:cNvPr id="19" name="TextBox 18"/>
          <p:cNvSpPr txBox="1"/>
          <p:nvPr/>
        </p:nvSpPr>
        <p:spPr>
          <a:xfrm>
            <a:off x="2314913" y="6040097"/>
            <a:ext cx="909223" cy="276999"/>
          </a:xfrm>
          <a:prstGeom prst="rect">
            <a:avLst/>
          </a:prstGeom>
          <a:solidFill>
            <a:schemeClr val="bg1">
              <a:lumMod val="95000"/>
            </a:schemeClr>
          </a:solidFill>
          <a:ln>
            <a:noFill/>
          </a:ln>
        </p:spPr>
        <p:txBody>
          <a:bodyPr wrap="none" tIns="0" bIns="0" rtlCol="0">
            <a:spAutoFit/>
          </a:bodyPr>
          <a:lstStyle/>
          <a:p>
            <a:pPr eaLnBrk="0" hangingPunct="0"/>
            <a:r>
              <a:rPr lang="en-GB" sz="2400" b="1" dirty="0" smtClean="0">
                <a:solidFill>
                  <a:srgbClr val="000000"/>
                </a:solidFill>
                <a:ea typeface="+mn-ea"/>
                <a:cs typeface="Arial" pitchFamily="34" charset="0"/>
              </a:rPr>
              <a:t>~63km</a:t>
            </a:r>
            <a:endParaRPr lang="en-GB" sz="2400" b="1" dirty="0">
              <a:solidFill>
                <a:srgbClr val="000000"/>
              </a:solidFill>
              <a:ea typeface="+mn-ea"/>
              <a:cs typeface="Arial" pitchFamily="34" charset="0"/>
            </a:endParaRPr>
          </a:p>
        </p:txBody>
      </p:sp>
      <p:sp>
        <p:nvSpPr>
          <p:cNvPr id="20" name="TextBox 19"/>
          <p:cNvSpPr txBox="1"/>
          <p:nvPr/>
        </p:nvSpPr>
        <p:spPr>
          <a:xfrm>
            <a:off x="4352286" y="6028782"/>
            <a:ext cx="909223" cy="276999"/>
          </a:xfrm>
          <a:prstGeom prst="rect">
            <a:avLst/>
          </a:prstGeom>
          <a:solidFill>
            <a:schemeClr val="bg1">
              <a:lumMod val="95000"/>
            </a:schemeClr>
          </a:solidFill>
          <a:ln>
            <a:noFill/>
          </a:ln>
        </p:spPr>
        <p:txBody>
          <a:bodyPr wrap="none" tIns="0" bIns="0" rtlCol="0">
            <a:spAutoFit/>
          </a:bodyPr>
          <a:lstStyle/>
          <a:p>
            <a:pPr eaLnBrk="0" hangingPunct="0"/>
            <a:r>
              <a:rPr lang="en-GB" sz="2400" b="1" dirty="0" smtClean="0">
                <a:solidFill>
                  <a:srgbClr val="000000"/>
                </a:solidFill>
                <a:ea typeface="+mn-ea"/>
                <a:cs typeface="Arial" pitchFamily="34" charset="0"/>
              </a:rPr>
              <a:t>~39km</a:t>
            </a:r>
            <a:endParaRPr lang="en-GB" sz="2400" b="1" dirty="0">
              <a:solidFill>
                <a:srgbClr val="000000"/>
              </a:solidFill>
              <a:ea typeface="+mn-ea"/>
              <a:cs typeface="Arial" pitchFamily="34" charset="0"/>
            </a:endParaRPr>
          </a:p>
        </p:txBody>
      </p:sp>
      <p:sp>
        <p:nvSpPr>
          <p:cNvPr id="22" name="TextBox 21"/>
          <p:cNvSpPr txBox="1"/>
          <p:nvPr/>
        </p:nvSpPr>
        <p:spPr>
          <a:xfrm>
            <a:off x="6252490" y="6008751"/>
            <a:ext cx="909223" cy="276999"/>
          </a:xfrm>
          <a:prstGeom prst="rect">
            <a:avLst/>
          </a:prstGeom>
          <a:solidFill>
            <a:schemeClr val="bg1">
              <a:lumMod val="95000"/>
            </a:schemeClr>
          </a:solidFill>
          <a:ln>
            <a:noFill/>
          </a:ln>
        </p:spPr>
        <p:txBody>
          <a:bodyPr wrap="none" tIns="0" bIns="0" rtlCol="0">
            <a:spAutoFit/>
          </a:bodyPr>
          <a:lstStyle/>
          <a:p>
            <a:pPr eaLnBrk="0" hangingPunct="0"/>
            <a:r>
              <a:rPr lang="en-GB" sz="2400" b="1" dirty="0" smtClean="0">
                <a:solidFill>
                  <a:srgbClr val="000000"/>
                </a:solidFill>
                <a:ea typeface="+mn-ea"/>
                <a:cs typeface="Arial" pitchFamily="34" charset="0"/>
              </a:rPr>
              <a:t>~16km</a:t>
            </a:r>
            <a:endParaRPr lang="en-GB" sz="2400" b="1" dirty="0">
              <a:solidFill>
                <a:srgbClr val="000000"/>
              </a:solidFill>
              <a:ea typeface="+mn-ea"/>
              <a:cs typeface="Arial" pitchFamily="34" charset="0"/>
            </a:endParaRPr>
          </a:p>
        </p:txBody>
      </p:sp>
      <p:pic>
        <p:nvPicPr>
          <p:cNvPr id="18" name="Picture 17" descr="katrinabw64.jpg"/>
          <p:cNvPicPr>
            <a:picLocks/>
          </p:cNvPicPr>
          <p:nvPr/>
        </p:nvPicPr>
        <p:blipFill>
          <a:blip r:embed="rId4" cstate="print"/>
          <a:stretch>
            <a:fillRect/>
          </a:stretch>
        </p:blipFill>
        <p:spPr>
          <a:xfrm>
            <a:off x="181725" y="4902333"/>
            <a:ext cx="1123200" cy="1159200"/>
          </a:xfrm>
          <a:prstGeom prst="rect">
            <a:avLst/>
          </a:prstGeom>
        </p:spPr>
      </p:pic>
      <p:pic>
        <p:nvPicPr>
          <p:cNvPr id="13" name="Picture 12" descr="katrinabw32.jpg"/>
          <p:cNvPicPr>
            <a:picLocks/>
          </p:cNvPicPr>
          <p:nvPr/>
        </p:nvPicPr>
        <p:blipFill>
          <a:blip r:embed="rId5" cstate="print"/>
          <a:stretch>
            <a:fillRect/>
          </a:stretch>
        </p:blipFill>
        <p:spPr>
          <a:xfrm>
            <a:off x="2314913" y="4869582"/>
            <a:ext cx="1123200" cy="1159200"/>
          </a:xfrm>
          <a:prstGeom prst="rect">
            <a:avLst/>
          </a:prstGeom>
        </p:spPr>
      </p:pic>
      <p:pic>
        <p:nvPicPr>
          <p:cNvPr id="14" name="Picture 13" descr="katrinabw20.jpg"/>
          <p:cNvPicPr>
            <a:picLocks/>
          </p:cNvPicPr>
          <p:nvPr/>
        </p:nvPicPr>
        <p:blipFill>
          <a:blip r:embed="rId6" cstate="print"/>
          <a:stretch>
            <a:fillRect/>
          </a:stretch>
        </p:blipFill>
        <p:spPr>
          <a:xfrm>
            <a:off x="4358472" y="4880897"/>
            <a:ext cx="1123200" cy="1159200"/>
          </a:xfrm>
          <a:prstGeom prst="rect">
            <a:avLst/>
          </a:prstGeom>
        </p:spPr>
      </p:pic>
      <p:pic>
        <p:nvPicPr>
          <p:cNvPr id="16" name="Picture 15" descr="katrinabw8.jpg"/>
          <p:cNvPicPr>
            <a:picLocks/>
          </p:cNvPicPr>
          <p:nvPr/>
        </p:nvPicPr>
        <p:blipFill>
          <a:blip r:embed="rId7" cstate="print"/>
          <a:stretch>
            <a:fillRect/>
          </a:stretch>
        </p:blipFill>
        <p:spPr>
          <a:xfrm>
            <a:off x="6252490" y="4871129"/>
            <a:ext cx="1123200" cy="1159200"/>
          </a:xfrm>
          <a:prstGeom prst="rect">
            <a:avLst/>
          </a:prstGeom>
        </p:spPr>
      </p:pic>
      <p:pic>
        <p:nvPicPr>
          <p:cNvPr id="12" name="Picture 11" descr="katrinabw.jpg"/>
          <p:cNvPicPr>
            <a:picLocks/>
          </p:cNvPicPr>
          <p:nvPr/>
        </p:nvPicPr>
        <p:blipFill>
          <a:blip r:embed="rId8" cstate="print"/>
          <a:stretch>
            <a:fillRect/>
          </a:stretch>
        </p:blipFill>
        <p:spPr>
          <a:xfrm>
            <a:off x="7711241" y="4869582"/>
            <a:ext cx="1123200" cy="1159200"/>
          </a:xfrm>
          <a:prstGeom prst="rect">
            <a:avLst/>
          </a:prstGeom>
        </p:spPr>
      </p:pic>
      <p:sp>
        <p:nvSpPr>
          <p:cNvPr id="23" name="TextBox 22"/>
          <p:cNvSpPr txBox="1"/>
          <p:nvPr/>
        </p:nvSpPr>
        <p:spPr>
          <a:xfrm>
            <a:off x="181725" y="1353"/>
            <a:ext cx="6039223" cy="523220"/>
          </a:xfrm>
          <a:prstGeom prst="rect">
            <a:avLst/>
          </a:prstGeom>
          <a:noFill/>
        </p:spPr>
        <p:txBody>
          <a:bodyPr wrap="square" rtlCol="0">
            <a:spAutoFit/>
          </a:bodyPr>
          <a:lstStyle/>
          <a:p>
            <a:pPr eaLnBrk="0" hangingPunct="0"/>
            <a:r>
              <a:rPr lang="en-GB" sz="2800" dirty="0" smtClean="0">
                <a:solidFill>
                  <a:srgbClr val="00279F"/>
                </a:solidFill>
                <a:latin typeface="Times" pitchFamily="18" charset="0"/>
                <a:ea typeface="+mn-ea"/>
              </a:rPr>
              <a:t>Evolution of ECMWF forecast skill</a:t>
            </a:r>
            <a:endParaRPr lang="en-GB" sz="2800" dirty="0">
              <a:solidFill>
                <a:srgbClr val="00279F"/>
              </a:solidFill>
              <a:latin typeface="Times" pitchFamily="18" charset="0"/>
              <a:ea typeface="+mn-ea"/>
            </a:endParaRPr>
          </a:p>
        </p:txBody>
      </p:sp>
      <p:sp>
        <p:nvSpPr>
          <p:cNvPr id="4" name="TextBox 3"/>
          <p:cNvSpPr txBox="1"/>
          <p:nvPr/>
        </p:nvSpPr>
        <p:spPr>
          <a:xfrm>
            <a:off x="8082390" y="0"/>
            <a:ext cx="1057853" cy="369332"/>
          </a:xfrm>
          <a:prstGeom prst="rect">
            <a:avLst/>
          </a:prstGeom>
          <a:solidFill>
            <a:schemeClr val="bg1">
              <a:lumMod val="85000"/>
            </a:schemeClr>
          </a:solidFill>
        </p:spPr>
        <p:txBody>
          <a:bodyPr wrap="square" rtlCol="0">
            <a:spAutoFit/>
          </a:bodyPr>
          <a:lstStyle/>
          <a:p>
            <a:pPr algn="r" eaLnBrk="0" hangingPunct="0"/>
            <a:r>
              <a:rPr lang="en-GB" i="1" dirty="0" smtClean="0">
                <a:solidFill>
                  <a:srgbClr val="000000"/>
                </a:solidFill>
                <a:latin typeface="Times" pitchFamily="18" charset="0"/>
                <a:ea typeface="+mn-ea"/>
              </a:rPr>
              <a:t>E</a:t>
            </a:r>
            <a:r>
              <a:rPr lang="en-GB" i="1" dirty="0">
                <a:solidFill>
                  <a:srgbClr val="000000"/>
                </a:solidFill>
                <a:latin typeface="Times" pitchFamily="18" charset="0"/>
                <a:ea typeface="+mn-ea"/>
              </a:rPr>
              <a:t>. </a:t>
            </a:r>
            <a:r>
              <a:rPr lang="en-GB" i="1" dirty="0" err="1" smtClean="0">
                <a:solidFill>
                  <a:srgbClr val="000000"/>
                </a:solidFill>
                <a:latin typeface="Times" pitchFamily="18" charset="0"/>
                <a:ea typeface="+mn-ea"/>
              </a:rPr>
              <a:t>Käll</a:t>
            </a:r>
            <a:r>
              <a:rPr lang="en-GB" i="1" dirty="0" err="1">
                <a:solidFill>
                  <a:srgbClr val="000000"/>
                </a:solidFill>
                <a:latin typeface="Times" pitchFamily="18" charset="0"/>
                <a:ea typeface="+mn-ea"/>
              </a:rPr>
              <a:t>é</a:t>
            </a:r>
            <a:r>
              <a:rPr lang="en-GB" i="1" dirty="0" err="1" smtClean="0">
                <a:solidFill>
                  <a:srgbClr val="000000"/>
                </a:solidFill>
                <a:latin typeface="Times" pitchFamily="18" charset="0"/>
                <a:ea typeface="+mn-ea"/>
              </a:rPr>
              <a:t>n</a:t>
            </a:r>
            <a:endParaRPr lang="en-GB" i="1" dirty="0">
              <a:solidFill>
                <a:srgbClr val="000000"/>
              </a:solidFill>
              <a:latin typeface="Times" pitchFamily="18" charset="0"/>
              <a:ea typeface="+mn-ea"/>
            </a:endParaRPr>
          </a:p>
        </p:txBody>
      </p:sp>
    </p:spTree>
    <p:extLst>
      <p:ext uri="{BB962C8B-B14F-4D97-AF65-F5344CB8AC3E}">
        <p14:creationId xmlns:p14="http://schemas.microsoft.com/office/powerpoint/2010/main" val="214541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88" y="0"/>
            <a:ext cx="9142412" cy="6856413"/>
          </a:xfrm>
        </p:spPr>
      </p:pic>
      <p:sp>
        <p:nvSpPr>
          <p:cNvPr id="4" name="Text Box 4"/>
          <p:cNvSpPr txBox="1">
            <a:spLocks noChangeArrowheads="1"/>
          </p:cNvSpPr>
          <p:nvPr/>
        </p:nvSpPr>
        <p:spPr bwMode="auto">
          <a:xfrm>
            <a:off x="1371600" y="5791200"/>
            <a:ext cx="6934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GB" sz="2000" dirty="0">
                <a:solidFill>
                  <a:srgbClr val="0F3692"/>
                </a:solidFill>
                <a:latin typeface="Arial Unicode MS" pitchFamily="34" charset="-128"/>
              </a:rPr>
              <a:t>2007 ECMWF </a:t>
            </a:r>
            <a:r>
              <a:rPr lang="zh-CN" altLang="en-US" sz="2000" dirty="0" smtClean="0">
                <a:solidFill>
                  <a:srgbClr val="0F3692"/>
                </a:solidFill>
                <a:latin typeface="Arial Unicode MS" pitchFamily="34" charset="-128"/>
              </a:rPr>
              <a:t>数值预报试验</a:t>
            </a:r>
            <a:endParaRPr lang="en-GB" sz="2000" dirty="0">
              <a:solidFill>
                <a:srgbClr val="0F3692"/>
              </a:solidFill>
              <a:latin typeface="Arial Unicode MS" pitchFamily="34" charset="-128"/>
            </a:endParaRPr>
          </a:p>
        </p:txBody>
      </p:sp>
      <p:sp>
        <p:nvSpPr>
          <p:cNvPr id="5" name="TextBox 4"/>
          <p:cNvSpPr txBox="1"/>
          <p:nvPr/>
        </p:nvSpPr>
        <p:spPr>
          <a:xfrm>
            <a:off x="4953000" y="1276290"/>
            <a:ext cx="381000" cy="400110"/>
          </a:xfrm>
          <a:prstGeom prst="rect">
            <a:avLst/>
          </a:prstGeom>
          <a:noFill/>
        </p:spPr>
        <p:txBody>
          <a:bodyPr wrap="square" rtlCol="0">
            <a:spAutoFit/>
          </a:bodyPr>
          <a:lstStyle/>
          <a:p>
            <a:r>
              <a:rPr lang="en-US" altLang="zh-CN" sz="2000" b="1" dirty="0" smtClean="0">
                <a:solidFill>
                  <a:srgbClr val="FF0000"/>
                </a:solidFill>
              </a:rPr>
              <a:t>×</a:t>
            </a:r>
            <a:endParaRPr lang="zh-CN" altLang="en-US" sz="2000" b="1" dirty="0">
              <a:solidFill>
                <a:srgbClr val="FF0000"/>
              </a:solidFill>
            </a:endParaRPr>
          </a:p>
        </p:txBody>
      </p:sp>
      <p:sp>
        <p:nvSpPr>
          <p:cNvPr id="7" name="TextBox 6"/>
          <p:cNvSpPr txBox="1"/>
          <p:nvPr/>
        </p:nvSpPr>
        <p:spPr>
          <a:xfrm>
            <a:off x="4267200" y="1600200"/>
            <a:ext cx="304800" cy="400110"/>
          </a:xfrm>
          <a:prstGeom prst="rect">
            <a:avLst/>
          </a:prstGeom>
          <a:noFill/>
        </p:spPr>
        <p:txBody>
          <a:bodyPr wrap="square" rtlCol="0">
            <a:spAutoFit/>
          </a:bodyPr>
          <a:lstStyle/>
          <a:p>
            <a:r>
              <a:rPr lang="en-US" altLang="zh-CN" sz="2000" b="1" dirty="0" smtClean="0">
                <a:solidFill>
                  <a:srgbClr val="FF0000"/>
                </a:solidFill>
              </a:rPr>
              <a:t>×</a:t>
            </a:r>
            <a:endParaRPr lang="zh-CN" altLang="en-US" sz="2000" b="1" dirty="0">
              <a:solidFill>
                <a:srgbClr val="FF0000"/>
              </a:solidFill>
            </a:endParaRPr>
          </a:p>
        </p:txBody>
      </p:sp>
      <p:sp>
        <p:nvSpPr>
          <p:cNvPr id="8" name="TextBox 7"/>
          <p:cNvSpPr txBox="1"/>
          <p:nvPr/>
        </p:nvSpPr>
        <p:spPr>
          <a:xfrm>
            <a:off x="2819400" y="1981200"/>
            <a:ext cx="381000" cy="400110"/>
          </a:xfrm>
          <a:prstGeom prst="rect">
            <a:avLst/>
          </a:prstGeom>
          <a:noFill/>
        </p:spPr>
        <p:txBody>
          <a:bodyPr wrap="square" rtlCol="0">
            <a:spAutoFit/>
          </a:bodyPr>
          <a:lstStyle/>
          <a:p>
            <a:r>
              <a:rPr lang="en-US" altLang="zh-CN" sz="2000" b="1" dirty="0" smtClean="0">
                <a:solidFill>
                  <a:srgbClr val="FF0000"/>
                </a:solidFill>
              </a:rPr>
              <a:t>×</a:t>
            </a:r>
            <a:endParaRPr lang="zh-CN" altLang="en-US" sz="2000" b="1" dirty="0">
              <a:solidFill>
                <a:srgbClr val="FF0000"/>
              </a:solidFill>
            </a:endParaRPr>
          </a:p>
        </p:txBody>
      </p:sp>
      <p:sp>
        <p:nvSpPr>
          <p:cNvPr id="9" name="TextBox 8"/>
          <p:cNvSpPr txBox="1"/>
          <p:nvPr/>
        </p:nvSpPr>
        <p:spPr>
          <a:xfrm>
            <a:off x="2057400" y="2667000"/>
            <a:ext cx="381000" cy="400110"/>
          </a:xfrm>
          <a:prstGeom prst="rect">
            <a:avLst/>
          </a:prstGeom>
          <a:noFill/>
        </p:spPr>
        <p:txBody>
          <a:bodyPr wrap="square" rtlCol="0">
            <a:spAutoFit/>
          </a:bodyPr>
          <a:lstStyle/>
          <a:p>
            <a:r>
              <a:rPr lang="en-US" altLang="zh-CN" sz="2000" b="1" dirty="0" smtClean="0">
                <a:solidFill>
                  <a:srgbClr val="FF0000"/>
                </a:solidFill>
              </a:rPr>
              <a:t>×</a:t>
            </a:r>
            <a:endParaRPr lang="zh-CN" altLang="en-US" sz="2000" b="1" dirty="0">
              <a:solidFill>
                <a:srgbClr val="FF0000"/>
              </a:solidFill>
            </a:endParaRPr>
          </a:p>
        </p:txBody>
      </p:sp>
      <p:sp>
        <p:nvSpPr>
          <p:cNvPr id="10" name="TextBox 9"/>
          <p:cNvSpPr txBox="1"/>
          <p:nvPr/>
        </p:nvSpPr>
        <p:spPr>
          <a:xfrm>
            <a:off x="1905000" y="2876490"/>
            <a:ext cx="381000" cy="400110"/>
          </a:xfrm>
          <a:prstGeom prst="rect">
            <a:avLst/>
          </a:prstGeom>
          <a:noFill/>
        </p:spPr>
        <p:txBody>
          <a:bodyPr wrap="square" rtlCol="0">
            <a:spAutoFit/>
          </a:bodyPr>
          <a:lstStyle/>
          <a:p>
            <a:r>
              <a:rPr lang="en-US" altLang="zh-CN" sz="2000" b="1" dirty="0" smtClean="0">
                <a:solidFill>
                  <a:srgbClr val="FF0000"/>
                </a:solidFill>
              </a:rPr>
              <a:t>×</a:t>
            </a:r>
            <a:endParaRPr lang="zh-CN" altLang="en-US" sz="2000" b="1" dirty="0">
              <a:solidFill>
                <a:srgbClr val="FF0000"/>
              </a:solidFill>
            </a:endParaRPr>
          </a:p>
        </p:txBody>
      </p:sp>
      <p:sp>
        <p:nvSpPr>
          <p:cNvPr id="1026" name="Text Box 2"/>
          <p:cNvSpPr txBox="1">
            <a:spLocks noChangeArrowheads="1"/>
          </p:cNvSpPr>
          <p:nvPr/>
        </p:nvSpPr>
        <p:spPr bwMode="auto">
          <a:xfrm>
            <a:off x="2857488" y="4149725"/>
            <a:ext cx="5854712" cy="11079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chemeClr val="tx1"/>
                </a:solidFill>
                <a:effectLst/>
                <a:latin typeface="Times New Roman" pitchFamily="18" charset="0"/>
                <a:ea typeface="宋体" pitchFamily="2" charset="-122"/>
              </a:rPr>
              <a:t>AMSUA-</a:t>
            </a:r>
            <a:r>
              <a:rPr kumimoji="0" lang="zh-CN" sz="1600" b="1" i="0" u="none" strike="noStrike" cap="none" normalizeH="0" baseline="0" dirty="0" smtClean="0">
                <a:ln>
                  <a:noFill/>
                </a:ln>
                <a:solidFill>
                  <a:schemeClr val="tx1"/>
                </a:solidFill>
                <a:effectLst/>
                <a:latin typeface="Times New Roman" pitchFamily="18" charset="0"/>
                <a:ea typeface="宋体" pitchFamily="2" charset="-122"/>
              </a:rPr>
              <a:t>先进微波大气探测仪，美国和欧洲卫星上拥有</a:t>
            </a:r>
            <a:r>
              <a:rPr kumimoji="0" lang="zh-CN" sz="1600" b="1" i="0" u="none" strike="noStrike" cap="none" normalizeH="0" baseline="0" dirty="0" smtClean="0">
                <a:ln>
                  <a:noFill/>
                </a:ln>
                <a:solidFill>
                  <a:schemeClr val="tx1"/>
                </a:solidFill>
                <a:effectLst/>
                <a:latin typeface="Times New Roman" pitchFamily="18" charset="0"/>
                <a:ea typeface="宋体" pitchFamily="2" charset="-122"/>
              </a:rPr>
              <a:t>；</a:t>
            </a:r>
            <a:endParaRPr kumimoji="0" lang="en-US" altLang="zh-CN" sz="1600" b="1" i="0" u="none" strike="noStrike" cap="none" normalizeH="0" baseline="0" dirty="0" smtClean="0">
              <a:ln>
                <a:noFill/>
              </a:ln>
              <a:solidFill>
                <a:schemeClr val="tx1"/>
              </a:solidFill>
              <a:effectLst/>
              <a:latin typeface="Times New Roman" pitchFamily="18" charset="0"/>
              <a:ea typeface="宋体"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chemeClr val="tx1"/>
                </a:solidFill>
                <a:effectLst/>
                <a:latin typeface="Times New Roman" pitchFamily="18" charset="0"/>
                <a:ea typeface="宋体" pitchFamily="2" charset="-122"/>
              </a:rPr>
              <a:t>IASI-</a:t>
            </a:r>
            <a:r>
              <a:rPr kumimoji="0" lang="zh-CN" sz="1600" b="1" i="0" u="none" strike="noStrike" cap="none" normalizeH="0" baseline="0" dirty="0" smtClean="0">
                <a:ln>
                  <a:noFill/>
                </a:ln>
                <a:solidFill>
                  <a:schemeClr val="tx1"/>
                </a:solidFill>
                <a:effectLst/>
                <a:latin typeface="Times New Roman" pitchFamily="18" charset="0"/>
                <a:ea typeface="宋体" pitchFamily="2" charset="-122"/>
              </a:rPr>
              <a:t>欧洲卫星上的高光谱大气探测仪；</a:t>
            </a:r>
            <a:r>
              <a:rPr kumimoji="0" lang="en-US" altLang="zh-CN" sz="1600" b="1" i="0" u="none" strike="noStrike" cap="none" normalizeH="0" baseline="0" dirty="0" smtClean="0">
                <a:ln>
                  <a:noFill/>
                </a:ln>
                <a:solidFill>
                  <a:schemeClr val="tx1"/>
                </a:solidFill>
                <a:effectLst/>
                <a:latin typeface="Times New Roman" pitchFamily="18" charset="0"/>
                <a:ea typeface="宋体" pitchFamily="2" charset="-122"/>
              </a:rPr>
              <a:t>AIRS-</a:t>
            </a:r>
            <a:r>
              <a:rPr kumimoji="0" lang="zh-CN" sz="1600" b="1" i="0" u="none" strike="noStrike" cap="none" normalizeH="0" baseline="0" dirty="0" smtClean="0">
                <a:ln>
                  <a:noFill/>
                </a:ln>
                <a:solidFill>
                  <a:schemeClr val="tx1"/>
                </a:solidFill>
                <a:effectLst/>
                <a:latin typeface="Times New Roman" pitchFamily="18" charset="0"/>
                <a:ea typeface="宋体" pitchFamily="2" charset="-122"/>
              </a:rPr>
              <a:t>美国</a:t>
            </a:r>
            <a:r>
              <a:rPr kumimoji="0" lang="en-US" altLang="zh-CN" sz="1600" b="1" i="0" u="none" strike="noStrike" cap="none" normalizeH="0" baseline="0" dirty="0" smtClean="0">
                <a:ln>
                  <a:noFill/>
                </a:ln>
                <a:solidFill>
                  <a:schemeClr val="tx1"/>
                </a:solidFill>
                <a:effectLst/>
                <a:latin typeface="Times New Roman" pitchFamily="18" charset="0"/>
                <a:ea typeface="宋体" pitchFamily="2" charset="-122"/>
              </a:rPr>
              <a:t>NASA</a:t>
            </a:r>
            <a:r>
              <a:rPr kumimoji="0" lang="zh-CN" sz="1600" b="1" i="0" u="none" strike="noStrike" cap="none" normalizeH="0" baseline="0" dirty="0" smtClean="0">
                <a:ln>
                  <a:noFill/>
                </a:ln>
                <a:solidFill>
                  <a:schemeClr val="tx1"/>
                </a:solidFill>
                <a:effectLst/>
                <a:latin typeface="Times New Roman" pitchFamily="18" charset="0"/>
                <a:ea typeface="宋体" pitchFamily="2" charset="-122"/>
              </a:rPr>
              <a:t>卫星上高光谱大气探测仪；</a:t>
            </a:r>
            <a:r>
              <a:rPr kumimoji="0" lang="en-US" altLang="zh-CN" sz="1600" b="1" i="0" u="none" strike="noStrike" cap="none" normalizeH="0" baseline="0" dirty="0" smtClean="0">
                <a:ln>
                  <a:noFill/>
                </a:ln>
                <a:solidFill>
                  <a:schemeClr val="tx1"/>
                </a:solidFill>
                <a:effectLst/>
                <a:latin typeface="Times New Roman" pitchFamily="18" charset="0"/>
                <a:ea typeface="宋体" pitchFamily="2" charset="-122"/>
              </a:rPr>
              <a:t>AIREP-</a:t>
            </a:r>
            <a:r>
              <a:rPr kumimoji="0" lang="zh-CN" sz="1600" b="1" i="0" u="none" strike="noStrike" cap="none" normalizeH="0" baseline="0" dirty="0" smtClean="0">
                <a:ln>
                  <a:noFill/>
                </a:ln>
                <a:solidFill>
                  <a:schemeClr val="tx1"/>
                </a:solidFill>
                <a:effectLst/>
                <a:latin typeface="Times New Roman" pitchFamily="18" charset="0"/>
                <a:ea typeface="宋体" pitchFamily="2" charset="-122"/>
              </a:rPr>
              <a:t>飞机观测资料</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sz="1800" b="0" i="0" u="none" strike="noStrike" cap="none" normalizeH="0" baseline="0" dirty="0" smtClean="0">
              <a:ln>
                <a:noFill/>
              </a:ln>
              <a:solidFill>
                <a:schemeClr val="tx1"/>
              </a:solidFill>
              <a:effectLst/>
              <a:latin typeface="Arial" pitchFamily="34" charset="0"/>
              <a:ea typeface="宋体" pitchFamily="2" charset="-122"/>
            </a:endParaRPr>
          </a:p>
        </p:txBody>
      </p:sp>
    </p:spTree>
    <p:extLst>
      <p:ext uri="{BB962C8B-B14F-4D97-AF65-F5344CB8AC3E}">
        <p14:creationId xmlns:p14="http://schemas.microsoft.com/office/powerpoint/2010/main" val="2773252675"/>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4000" dirty="0" smtClean="0">
                <a:latin typeface="Times New Roman" panose="02020603050405020304" pitchFamily="18" charset="0"/>
                <a:cs typeface="Times New Roman" panose="02020603050405020304" pitchFamily="18" charset="0"/>
              </a:rPr>
              <a:t>关于云区资料同化 </a:t>
            </a:r>
            <a:r>
              <a:rPr lang="en-US" altLang="zh-CN" sz="4000" dirty="0" smtClean="0">
                <a:latin typeface="Times New Roman" panose="02020603050405020304" pitchFamily="18" charset="0"/>
                <a:cs typeface="Times New Roman" panose="02020603050405020304" pitchFamily="18" charset="0"/>
              </a:rPr>
              <a:t>–</a:t>
            </a:r>
            <a:r>
              <a:rPr lang="zh-CN" altLang="en-US" sz="4000" dirty="0" smtClean="0">
                <a:latin typeface="Times New Roman" panose="02020603050405020304" pitchFamily="18" charset="0"/>
                <a:cs typeface="Times New Roman" panose="02020603050405020304" pitchFamily="18" charset="0"/>
              </a:rPr>
              <a:t> 极为困难</a:t>
            </a:r>
            <a:endParaRPr lang="en-US"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zh-CN" altLang="en-US" dirty="0" smtClean="0">
                <a:latin typeface="Times New Roman" panose="02020603050405020304" pitchFamily="18" charset="0"/>
                <a:cs typeface="Times New Roman" panose="02020603050405020304" pitchFamily="18" charset="0"/>
              </a:rPr>
              <a:t>高度非线性的遥感方程</a:t>
            </a:r>
            <a:endParaRPr lang="en-US" altLang="zh-CN" dirty="0" smtClean="0">
              <a:latin typeface="Times New Roman" panose="02020603050405020304" pitchFamily="18" charset="0"/>
              <a:cs typeface="Times New Roman" panose="02020603050405020304" pitchFamily="18" charset="0"/>
            </a:endParaRPr>
          </a:p>
          <a:p>
            <a:r>
              <a:rPr lang="zh-CN" altLang="en-US" dirty="0" smtClean="0">
                <a:latin typeface="Times New Roman" panose="02020603050405020304" pitchFamily="18" charset="0"/>
                <a:cs typeface="Times New Roman" panose="02020603050405020304" pitchFamily="18" charset="0"/>
              </a:rPr>
              <a:t>数值模式及辐射计算模式在云区有更大的不确定性</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23371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2"/>
          <p:cNvSpPr txBox="1">
            <a:spLocks/>
          </p:cNvSpPr>
          <p:nvPr/>
        </p:nvSpPr>
        <p:spPr>
          <a:xfrm>
            <a:off x="762000" y="0"/>
            <a:ext cx="7543800" cy="1295400"/>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fontAlgn="auto">
              <a:spcAft>
                <a:spcPts val="0"/>
              </a:spcAft>
              <a:buClr>
                <a:srgbClr val="AD0101"/>
              </a:buClr>
              <a:buNone/>
            </a:pPr>
            <a:r>
              <a:rPr lang="zh-CN" altLang="en-US" b="1" dirty="0" smtClean="0">
                <a:solidFill>
                  <a:srgbClr val="0000FF"/>
                </a:solidFill>
              </a:rPr>
              <a:t>云区辐射资料同</a:t>
            </a:r>
            <a:r>
              <a:rPr lang="zh-CN" altLang="en-US" b="1" dirty="0">
                <a:solidFill>
                  <a:srgbClr val="0000FF"/>
                </a:solidFill>
              </a:rPr>
              <a:t>化</a:t>
            </a:r>
            <a:r>
              <a:rPr lang="zh-CN" altLang="en-US" b="1" dirty="0" smtClean="0">
                <a:solidFill>
                  <a:srgbClr val="0000FF"/>
                </a:solidFill>
              </a:rPr>
              <a:t>：联合成像仪和探测仪观测，对有云视场首先做云检测，然后作“晴</a:t>
            </a:r>
            <a:r>
              <a:rPr lang="zh-CN" altLang="en-US" b="1" dirty="0">
                <a:solidFill>
                  <a:srgbClr val="0000FF"/>
                </a:solidFill>
              </a:rPr>
              <a:t>空订</a:t>
            </a:r>
            <a:r>
              <a:rPr lang="zh-CN" altLang="en-US" b="1" dirty="0" smtClean="0">
                <a:solidFill>
                  <a:srgbClr val="0000FF"/>
                </a:solidFill>
              </a:rPr>
              <a:t>正”，基于对云作“整齐划一”处理的思想（</a:t>
            </a:r>
            <a:r>
              <a:rPr lang="en-US" altLang="zh-CN" b="1" dirty="0" smtClean="0">
                <a:solidFill>
                  <a:srgbClr val="0000FF"/>
                </a:solidFill>
              </a:rPr>
              <a:t>Zeng 1974</a:t>
            </a:r>
            <a:r>
              <a:rPr lang="zh-CN" altLang="en-US" b="1" dirty="0" smtClean="0">
                <a:solidFill>
                  <a:srgbClr val="0000FF"/>
                </a:solidFill>
              </a:rPr>
              <a:t>）</a:t>
            </a:r>
            <a:endParaRPr lang="en-US" b="1" dirty="0">
              <a:solidFill>
                <a:srgbClr val="0000FF"/>
              </a:solidFill>
            </a:endParaRPr>
          </a:p>
        </p:txBody>
      </p:sp>
      <p:pic>
        <p:nvPicPr>
          <p:cNvPr id="8" name="Picture 7"/>
          <p:cNvPicPr>
            <a:picLocks noChangeAspect="1"/>
          </p:cNvPicPr>
          <p:nvPr/>
        </p:nvPicPr>
        <p:blipFill rotWithShape="1">
          <a:blip r:embed="rId2"/>
          <a:srcRect l="1817" r="2585" b="10958"/>
          <a:stretch/>
        </p:blipFill>
        <p:spPr>
          <a:xfrm>
            <a:off x="760380" y="1355115"/>
            <a:ext cx="7655501" cy="5045685"/>
          </a:xfrm>
          <a:prstGeom prst="rect">
            <a:avLst/>
          </a:prstGeom>
        </p:spPr>
      </p:pic>
    </p:spTree>
    <p:extLst>
      <p:ext uri="{BB962C8B-B14F-4D97-AF65-F5344CB8AC3E}">
        <p14:creationId xmlns:p14="http://schemas.microsoft.com/office/powerpoint/2010/main" val="131118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838200" y="-76200"/>
            <a:ext cx="7162800" cy="143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15000"/>
              </a:lnSpc>
              <a:defRPr/>
            </a:pPr>
            <a:r>
              <a:rPr lang="zh-CN" altLang="en-US" sz="2800" b="1" kern="0" dirty="0" smtClean="0">
                <a:latin typeface="Arial"/>
                <a:ea typeface="宋体"/>
              </a:rPr>
              <a:t>中国风云业务气象卫星</a:t>
            </a:r>
            <a:endParaRPr lang="en-US" altLang="zh-CN" sz="2800" b="1" kern="0" dirty="0" smtClean="0">
              <a:latin typeface="Arial"/>
              <a:ea typeface="宋体"/>
            </a:endParaRPr>
          </a:p>
          <a:p>
            <a:pPr>
              <a:lnSpc>
                <a:spcPct val="115000"/>
              </a:lnSpc>
              <a:defRPr/>
            </a:pPr>
            <a:r>
              <a:rPr lang="en-US" altLang="zh-CN" sz="2400" b="1" kern="0" dirty="0" smtClean="0">
                <a:solidFill>
                  <a:srgbClr val="0000FF"/>
                </a:solidFill>
                <a:latin typeface="Arial"/>
                <a:ea typeface="宋体"/>
              </a:rPr>
              <a:t>		</a:t>
            </a:r>
            <a:r>
              <a:rPr lang="zh-CN" altLang="en-US" sz="2400" b="1" kern="0" dirty="0" smtClean="0">
                <a:solidFill>
                  <a:srgbClr val="0000FF"/>
                </a:solidFill>
                <a:latin typeface="Arial"/>
                <a:ea typeface="宋体"/>
              </a:rPr>
              <a:t>太阳同步轨道：</a:t>
            </a:r>
            <a:r>
              <a:rPr lang="en-US" altLang="zh-CN" sz="2400" b="1" kern="0" dirty="0" smtClean="0">
                <a:solidFill>
                  <a:srgbClr val="0000FF"/>
                </a:solidFill>
                <a:latin typeface="Arial"/>
                <a:ea typeface="宋体"/>
              </a:rPr>
              <a:t>FY3B/3C</a:t>
            </a:r>
            <a:r>
              <a:rPr lang="zh-CN" altLang="en-US" sz="2400" b="1" kern="0" dirty="0" smtClean="0">
                <a:solidFill>
                  <a:srgbClr val="0000FF"/>
                </a:solidFill>
                <a:latin typeface="Arial"/>
                <a:ea typeface="宋体"/>
              </a:rPr>
              <a:t> </a:t>
            </a:r>
            <a:endParaRPr lang="en-US" altLang="zh-CN" sz="2400" b="1" kern="0" dirty="0" smtClean="0">
              <a:solidFill>
                <a:srgbClr val="0000FF"/>
              </a:solidFill>
              <a:latin typeface="Arial"/>
              <a:ea typeface="宋体"/>
            </a:endParaRPr>
          </a:p>
          <a:p>
            <a:pPr>
              <a:lnSpc>
                <a:spcPct val="115000"/>
              </a:lnSpc>
              <a:defRPr/>
            </a:pPr>
            <a:r>
              <a:rPr lang="en-US" altLang="zh-CN" sz="2400" b="1" kern="0" dirty="0" smtClean="0">
                <a:solidFill>
                  <a:srgbClr val="0000FF"/>
                </a:solidFill>
                <a:latin typeface="Arial"/>
                <a:ea typeface="宋体"/>
              </a:rPr>
              <a:t>		</a:t>
            </a:r>
            <a:r>
              <a:rPr lang="zh-CN" altLang="en-US" sz="2400" b="1" kern="0" dirty="0" smtClean="0">
                <a:solidFill>
                  <a:srgbClr val="0000FF"/>
                </a:solidFill>
                <a:latin typeface="Arial"/>
                <a:ea typeface="宋体"/>
              </a:rPr>
              <a:t>地球静止轨道：</a:t>
            </a:r>
            <a:r>
              <a:rPr lang="en-US" altLang="zh-CN" sz="2400" b="1" kern="0" dirty="0" smtClean="0">
                <a:solidFill>
                  <a:srgbClr val="0000FF"/>
                </a:solidFill>
                <a:latin typeface="Arial"/>
                <a:ea typeface="宋体"/>
              </a:rPr>
              <a:t>FY2D/2E/2F/2G</a:t>
            </a:r>
            <a:endParaRPr lang="zh-CN" altLang="en-US" sz="2400" b="1" kern="0" dirty="0">
              <a:solidFill>
                <a:srgbClr val="0000FF"/>
              </a:solidFill>
              <a:latin typeface="Arial"/>
              <a:ea typeface="宋体"/>
            </a:endParaRPr>
          </a:p>
        </p:txBody>
      </p:sp>
      <p:pic>
        <p:nvPicPr>
          <p:cNvPr id="5" name="图片 4" descr="卫星2.JPG"/>
          <p:cNvPicPr/>
          <p:nvPr/>
        </p:nvPicPr>
        <p:blipFill>
          <a:blip r:embed="rId2" cstate="print"/>
          <a:stretch>
            <a:fillRect/>
          </a:stretch>
        </p:blipFill>
        <p:spPr>
          <a:xfrm>
            <a:off x="72008" y="1345088"/>
            <a:ext cx="8964488" cy="5055712"/>
          </a:xfrm>
          <a:prstGeom prst="rect">
            <a:avLst/>
          </a:prstGeom>
          <a:noFill/>
          <a:ln>
            <a:noFill/>
          </a:ln>
        </p:spPr>
      </p:pic>
      <p:pic>
        <p:nvPicPr>
          <p:cNvPr id="6" name="Picture 17" descr="卫星中心大楼西侧（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672" y="47500"/>
            <a:ext cx="1659128" cy="118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2337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C:\PW-Study\Sandy\Sandy_cc\cc_clr_v31_10hPa\RMSE_line_airs_nasa_clrcld_v3.1_2518_2fig.png"/>
          <p:cNvPicPr/>
          <p:nvPr/>
        </p:nvPicPr>
        <p:blipFill rotWithShape="1">
          <a:blip r:embed="rId3" cstate="print">
            <a:extLst>
              <a:ext uri="{28A0092B-C50C-407E-A947-70E740481C1C}">
                <a14:useLocalDpi xmlns:a14="http://schemas.microsoft.com/office/drawing/2010/main" val="0"/>
              </a:ext>
            </a:extLst>
          </a:blip>
          <a:srcRect l="4198" t="6250" r="5284" b="66434"/>
          <a:stretch/>
        </p:blipFill>
        <p:spPr bwMode="auto">
          <a:xfrm>
            <a:off x="533400" y="1141253"/>
            <a:ext cx="8215746" cy="3583149"/>
          </a:xfrm>
          <a:prstGeom prst="rect">
            <a:avLst/>
          </a:prstGeom>
          <a:noFill/>
          <a:ln>
            <a:noFill/>
          </a:ln>
          <a:extLst>
            <a:ext uri="{53640926-AAD7-44D8-BBD7-CCE9431645EC}">
              <a14:shadowObscured xmlns:a14="http://schemas.microsoft.com/office/drawing/2010/main"/>
            </a:ext>
          </a:extLst>
        </p:spPr>
      </p:pic>
      <p:sp>
        <p:nvSpPr>
          <p:cNvPr id="5" name="Content Placeholder 2"/>
          <p:cNvSpPr txBox="1">
            <a:spLocks/>
          </p:cNvSpPr>
          <p:nvPr/>
        </p:nvSpPr>
        <p:spPr>
          <a:xfrm>
            <a:off x="762000" y="0"/>
            <a:ext cx="8305800" cy="647700"/>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fontAlgn="auto">
              <a:spcAft>
                <a:spcPts val="0"/>
              </a:spcAft>
              <a:buClr>
                <a:srgbClr val="AD0101"/>
              </a:buClr>
              <a:buFont typeface="Arial" pitchFamily="34" charset="0"/>
              <a:buNone/>
            </a:pPr>
            <a:r>
              <a:rPr lang="en-US" b="1" dirty="0" smtClean="0">
                <a:solidFill>
                  <a:srgbClr val="0000FF"/>
                </a:solidFill>
              </a:rPr>
              <a:t>Impact </a:t>
            </a:r>
            <a:r>
              <a:rPr lang="en-US" b="1" dirty="0">
                <a:solidFill>
                  <a:srgbClr val="0000FF"/>
                </a:solidFill>
              </a:rPr>
              <a:t>of assimilating cloud-cleared radiances on </a:t>
            </a:r>
            <a:r>
              <a:rPr lang="en-US" b="1" dirty="0" smtClean="0">
                <a:solidFill>
                  <a:srgbClr val="0000FF"/>
                </a:solidFill>
              </a:rPr>
              <a:t>forecast</a:t>
            </a:r>
            <a:endParaRPr lang="en-US" b="1" dirty="0">
              <a:solidFill>
                <a:srgbClr val="303030"/>
              </a:solidFill>
            </a:endParaRPr>
          </a:p>
        </p:txBody>
      </p:sp>
      <p:sp>
        <p:nvSpPr>
          <p:cNvPr id="7" name="TextBox 6"/>
          <p:cNvSpPr txBox="1"/>
          <p:nvPr/>
        </p:nvSpPr>
        <p:spPr>
          <a:xfrm>
            <a:off x="626680" y="18958"/>
            <a:ext cx="7848600" cy="292388"/>
          </a:xfrm>
          <a:prstGeom prst="rect">
            <a:avLst/>
          </a:prstGeom>
          <a:noFill/>
        </p:spPr>
        <p:txBody>
          <a:bodyPr wrap="square" rtlCol="0">
            <a:spAutoFit/>
          </a:bodyPr>
          <a:lstStyle/>
          <a:p>
            <a:pPr algn="ctr" fontAlgn="auto">
              <a:spcBef>
                <a:spcPts val="0"/>
              </a:spcBef>
              <a:spcAft>
                <a:spcPts val="0"/>
              </a:spcAft>
            </a:pPr>
            <a:r>
              <a:rPr lang="en-US" sz="1300" dirty="0">
                <a:solidFill>
                  <a:prstClr val="white"/>
                </a:solidFill>
                <a:latin typeface="Times New Roman"/>
                <a:ea typeface="+mn-ea"/>
              </a:rPr>
              <a:t>Advanced Infrared Sounder Cloud Detection and Cloud-clearing and its Impact on Radiance Assimilation in NWP</a:t>
            </a:r>
          </a:p>
        </p:txBody>
      </p:sp>
      <p:sp>
        <p:nvSpPr>
          <p:cNvPr id="3" name="TextBox 2"/>
          <p:cNvSpPr txBox="1"/>
          <p:nvPr/>
        </p:nvSpPr>
        <p:spPr>
          <a:xfrm>
            <a:off x="152400" y="5473007"/>
            <a:ext cx="8915400" cy="1169551"/>
          </a:xfrm>
          <a:prstGeom prst="rect">
            <a:avLst/>
          </a:prstGeom>
          <a:noFill/>
        </p:spPr>
        <p:txBody>
          <a:bodyPr wrap="square" rtlCol="0">
            <a:spAutoFit/>
          </a:bodyPr>
          <a:lstStyle/>
          <a:p>
            <a:pPr marL="285750" indent="-285750" fontAlgn="auto">
              <a:spcBef>
                <a:spcPts val="0"/>
              </a:spcBef>
              <a:spcAft>
                <a:spcPts val="0"/>
              </a:spcAft>
              <a:buFont typeface="Arial" pitchFamily="34" charset="0"/>
              <a:buChar char="•"/>
            </a:pPr>
            <a:r>
              <a:rPr lang="en-US" sz="1400" b="1" dirty="0">
                <a:solidFill>
                  <a:srgbClr val="0000CC"/>
                </a:solidFill>
                <a:latin typeface="Times New Roman"/>
                <a:ea typeface="+mn-ea"/>
              </a:rPr>
              <a:t>The RMSE of the hurricane </a:t>
            </a:r>
            <a:r>
              <a:rPr lang="en-US" sz="1400" b="1" dirty="0" smtClean="0">
                <a:solidFill>
                  <a:srgbClr val="0000CC"/>
                </a:solidFill>
                <a:latin typeface="Times New Roman"/>
                <a:ea typeface="+mn-ea"/>
              </a:rPr>
              <a:t>track</a:t>
            </a:r>
            <a:r>
              <a:rPr lang="zh-CN" altLang="en-US" sz="1400" b="1" dirty="0" smtClean="0">
                <a:solidFill>
                  <a:srgbClr val="0000CC"/>
                </a:solidFill>
                <a:latin typeface="Times New Roman"/>
                <a:ea typeface="+mn-ea"/>
              </a:rPr>
              <a:t> （</a:t>
            </a:r>
            <a:r>
              <a:rPr lang="en-US" altLang="zh-CN" sz="1400" b="1" dirty="0" smtClean="0">
                <a:solidFill>
                  <a:srgbClr val="0000CC"/>
                </a:solidFill>
                <a:latin typeface="Times New Roman"/>
                <a:ea typeface="+mn-ea"/>
              </a:rPr>
              <a:t>HT</a:t>
            </a:r>
            <a:r>
              <a:rPr lang="zh-CN" altLang="en-US" sz="1400" b="1" dirty="0" smtClean="0">
                <a:solidFill>
                  <a:srgbClr val="0000CC"/>
                </a:solidFill>
                <a:latin typeface="Times New Roman"/>
                <a:ea typeface="+mn-ea"/>
              </a:rPr>
              <a:t>）</a:t>
            </a:r>
            <a:r>
              <a:rPr lang="en-US" sz="1400" b="1" dirty="0" smtClean="0">
                <a:solidFill>
                  <a:srgbClr val="0000CC"/>
                </a:solidFill>
                <a:latin typeface="Times New Roman"/>
                <a:ea typeface="+mn-ea"/>
              </a:rPr>
              <a:t> </a:t>
            </a:r>
            <a:r>
              <a:rPr lang="en-US" sz="1400" b="1" dirty="0">
                <a:solidFill>
                  <a:srgbClr val="0000CC"/>
                </a:solidFill>
                <a:latin typeface="Times New Roman"/>
                <a:ea typeface="+mn-ea"/>
              </a:rPr>
              <a:t>from AIRS (MOD cld-clr) is the smallest among the three experiments for the whole process, especially after the 18-hour forecasts. </a:t>
            </a:r>
            <a:endParaRPr lang="en-US" sz="1400" b="1" dirty="0" smtClean="0">
              <a:solidFill>
                <a:srgbClr val="0000CC"/>
              </a:solidFill>
              <a:latin typeface="Times New Roman"/>
              <a:ea typeface="+mn-ea"/>
            </a:endParaRPr>
          </a:p>
          <a:p>
            <a:pPr marL="285750" indent="-285750" fontAlgn="auto">
              <a:spcBef>
                <a:spcPts val="0"/>
              </a:spcBef>
              <a:spcAft>
                <a:spcPts val="0"/>
              </a:spcAft>
              <a:buFont typeface="Arial" pitchFamily="34" charset="0"/>
              <a:buChar char="•"/>
            </a:pPr>
            <a:endParaRPr lang="en-US" sz="1400" b="1" dirty="0" smtClean="0">
              <a:solidFill>
                <a:srgbClr val="0000CC"/>
              </a:solidFill>
              <a:latin typeface="Times New Roman"/>
              <a:ea typeface="+mn-ea"/>
            </a:endParaRPr>
          </a:p>
          <a:p>
            <a:pPr marL="285750" indent="-285750" fontAlgn="auto">
              <a:spcBef>
                <a:spcPts val="0"/>
              </a:spcBef>
              <a:spcAft>
                <a:spcPts val="0"/>
              </a:spcAft>
              <a:buFont typeface="Arial" pitchFamily="34" charset="0"/>
              <a:buChar char="•"/>
            </a:pPr>
            <a:r>
              <a:rPr lang="en-US" sz="1400" b="1" dirty="0" smtClean="0">
                <a:solidFill>
                  <a:srgbClr val="0000CC"/>
                </a:solidFill>
                <a:latin typeface="Times New Roman"/>
                <a:ea typeface="+mn-ea"/>
              </a:rPr>
              <a:t> </a:t>
            </a:r>
            <a:r>
              <a:rPr lang="en-US" sz="1400" b="1" dirty="0">
                <a:solidFill>
                  <a:srgbClr val="0000CC"/>
                </a:solidFill>
                <a:latin typeface="Times New Roman"/>
                <a:ea typeface="+mn-ea"/>
              </a:rPr>
              <a:t>The RMSE of the hurricane track from AIRS (MOD cld-clr) is around 10 km to 25 km smaller than that from AIRS (MOD clr), and is around 10 km to 50 km smaller than that from AIRS (GSI clr). </a:t>
            </a:r>
            <a:endParaRPr lang="en-US" sz="1400" b="1" dirty="0" smtClean="0">
              <a:solidFill>
                <a:srgbClr val="0000CC"/>
              </a:solidFill>
              <a:latin typeface="Times New Roman"/>
              <a:ea typeface="+mn-ea"/>
            </a:endParaRPr>
          </a:p>
        </p:txBody>
      </p:sp>
      <p:sp>
        <p:nvSpPr>
          <p:cNvPr id="2" name="TextBox 1"/>
          <p:cNvSpPr txBox="1"/>
          <p:nvPr/>
        </p:nvSpPr>
        <p:spPr>
          <a:xfrm>
            <a:off x="2590800" y="804446"/>
            <a:ext cx="3733800" cy="338554"/>
          </a:xfrm>
          <a:prstGeom prst="rect">
            <a:avLst/>
          </a:prstGeom>
          <a:noFill/>
        </p:spPr>
        <p:txBody>
          <a:bodyPr wrap="square" rtlCol="0">
            <a:spAutoFit/>
          </a:bodyPr>
          <a:lstStyle/>
          <a:p>
            <a:pPr fontAlgn="auto">
              <a:spcBef>
                <a:spcPts val="0"/>
              </a:spcBef>
              <a:spcAft>
                <a:spcPts val="0"/>
              </a:spcAft>
            </a:pPr>
            <a:r>
              <a:rPr lang="en-US" sz="1600" b="1" dirty="0" smtClean="0">
                <a:solidFill>
                  <a:prstClr val="black"/>
                </a:solidFill>
                <a:latin typeface="Times New Roman"/>
                <a:ea typeface="+mn-ea"/>
              </a:rPr>
              <a:t>Hurricane Sandy forecast RMSE</a:t>
            </a:r>
            <a:endParaRPr lang="en-US" sz="1600" b="1" dirty="0">
              <a:solidFill>
                <a:prstClr val="black"/>
              </a:solidFill>
              <a:latin typeface="Times New Roman"/>
              <a:ea typeface="+mn-ea"/>
            </a:endParaRPr>
          </a:p>
        </p:txBody>
      </p:sp>
      <p:sp>
        <p:nvSpPr>
          <p:cNvPr id="6" name="TextBox 5"/>
          <p:cNvSpPr txBox="1"/>
          <p:nvPr/>
        </p:nvSpPr>
        <p:spPr>
          <a:xfrm>
            <a:off x="3687397" y="4572000"/>
            <a:ext cx="1646605" cy="369332"/>
          </a:xfrm>
          <a:prstGeom prst="rect">
            <a:avLst/>
          </a:prstGeom>
          <a:noFill/>
        </p:spPr>
        <p:txBody>
          <a:bodyPr wrap="none" rtlCol="0">
            <a:spAutoFit/>
          </a:bodyPr>
          <a:lstStyle/>
          <a:p>
            <a:r>
              <a:rPr lang="en-US" altLang="zh-CN" dirty="0" smtClean="0"/>
              <a:t>Forecast Hour</a:t>
            </a:r>
            <a:endParaRPr lang="en-US" dirty="0"/>
          </a:p>
        </p:txBody>
      </p:sp>
      <p:sp>
        <p:nvSpPr>
          <p:cNvPr id="8" name="TextBox 7"/>
          <p:cNvSpPr txBox="1"/>
          <p:nvPr/>
        </p:nvSpPr>
        <p:spPr>
          <a:xfrm>
            <a:off x="2197646" y="5029200"/>
            <a:ext cx="5566396" cy="369332"/>
          </a:xfrm>
          <a:prstGeom prst="rect">
            <a:avLst/>
          </a:prstGeom>
          <a:noFill/>
        </p:spPr>
        <p:txBody>
          <a:bodyPr wrap="none" rtlCol="0">
            <a:spAutoFit/>
          </a:bodyPr>
          <a:lstStyle/>
          <a:p>
            <a:r>
              <a:rPr lang="en-US" dirty="0" smtClean="0"/>
              <a:t>Wang and Li 2014 – GRL;  Wang and Li 2015 - JGR</a:t>
            </a:r>
            <a:endParaRPr lang="en-US" dirty="0"/>
          </a:p>
        </p:txBody>
      </p:sp>
      <p:sp>
        <p:nvSpPr>
          <p:cNvPr id="10" name="TextBox 9"/>
          <p:cNvSpPr txBox="1"/>
          <p:nvPr/>
        </p:nvSpPr>
        <p:spPr>
          <a:xfrm>
            <a:off x="4876800" y="1419100"/>
            <a:ext cx="3903633" cy="923330"/>
          </a:xfrm>
          <a:prstGeom prst="rect">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altLang="zh-CN" b="1" dirty="0" smtClean="0"/>
              <a:t>NOAA</a:t>
            </a:r>
            <a:r>
              <a:rPr lang="zh-CN" altLang="en-US" b="1" dirty="0" smtClean="0"/>
              <a:t>业务方法同化资料</a:t>
            </a:r>
            <a:endParaRPr lang="en-US" altLang="zh-CN" b="1" dirty="0" smtClean="0"/>
          </a:p>
          <a:p>
            <a:r>
              <a:rPr lang="zh-CN" altLang="en-US" b="1" dirty="0" smtClean="0"/>
              <a:t>利用成像仪提高云检测</a:t>
            </a:r>
            <a:endParaRPr lang="en-US" altLang="zh-CN" b="1" dirty="0" smtClean="0"/>
          </a:p>
          <a:p>
            <a:r>
              <a:rPr lang="zh-CN" altLang="en-US" b="1" dirty="0"/>
              <a:t>提</a:t>
            </a:r>
            <a:r>
              <a:rPr lang="zh-CN" altLang="en-US" b="1" dirty="0" smtClean="0"/>
              <a:t>高云检测并同化晴空订正后的资料</a:t>
            </a:r>
            <a:endParaRPr lang="en-US" b="1" dirty="0"/>
          </a:p>
        </p:txBody>
      </p:sp>
    </p:spTree>
    <p:extLst>
      <p:ext uri="{BB962C8B-B14F-4D97-AF65-F5344CB8AC3E}">
        <p14:creationId xmlns:p14="http://schemas.microsoft.com/office/powerpoint/2010/main" val="39501849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18808" y="609600"/>
            <a:ext cx="846137" cy="3189287"/>
          </a:xfrm>
          <a:prstGeom prst="rect">
            <a:avLst/>
          </a:prstGeom>
          <a:ln>
            <a:solidFill>
              <a:schemeClr val="bg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zh-CN" altLang="en-US" sz="2800" dirty="0" smtClean="0">
                <a:solidFill>
                  <a:srgbClr val="0000CC"/>
                </a:solidFill>
              </a:rPr>
              <a:t>云图模拟算子</a:t>
            </a:r>
            <a:endParaRPr lang="en-US" altLang="zh-CN" sz="2800" dirty="0" smtClean="0">
              <a:solidFill>
                <a:srgbClr val="0000CC"/>
              </a:solidFill>
            </a:endParaRPr>
          </a:p>
          <a:p>
            <a:pPr algn="ctr">
              <a:defRPr/>
            </a:pPr>
            <a:r>
              <a:rPr lang="en-US" altLang="zh-CN" sz="2800" dirty="0">
                <a:solidFill>
                  <a:srgbClr val="0000CC"/>
                </a:solidFill>
              </a:rPr>
              <a:t>H(X)</a:t>
            </a:r>
          </a:p>
        </p:txBody>
      </p:sp>
      <p:sp>
        <p:nvSpPr>
          <p:cNvPr id="43" name="Oval 42"/>
          <p:cNvSpPr/>
          <p:nvPr/>
        </p:nvSpPr>
        <p:spPr>
          <a:xfrm>
            <a:off x="132608" y="2574925"/>
            <a:ext cx="2743200" cy="9144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zh-CN" altLang="en-US" dirty="0">
                <a:solidFill>
                  <a:prstClr val="black"/>
                </a:solidFill>
              </a:rPr>
              <a:t>数值模式场</a:t>
            </a:r>
            <a:endParaRPr lang="en-US" dirty="0">
              <a:solidFill>
                <a:prstClr val="black"/>
              </a:solidFill>
            </a:endParaRPr>
          </a:p>
        </p:txBody>
      </p:sp>
      <p:sp>
        <p:nvSpPr>
          <p:cNvPr id="3" name="Right Arrow 2"/>
          <p:cNvSpPr/>
          <p:nvPr/>
        </p:nvSpPr>
        <p:spPr>
          <a:xfrm>
            <a:off x="2723408" y="2014537"/>
            <a:ext cx="1135063"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 name="Right Arrow 3"/>
          <p:cNvSpPr/>
          <p:nvPr/>
        </p:nvSpPr>
        <p:spPr>
          <a:xfrm>
            <a:off x="5085608" y="1997075"/>
            <a:ext cx="982663"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3" name="Picture 1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54" t="19551" r="10348" b="21215"/>
          <a:stretch/>
        </p:blipFill>
        <p:spPr bwMode="auto">
          <a:xfrm>
            <a:off x="587159" y="1374690"/>
            <a:ext cx="1834098" cy="1391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2237" y="4419600"/>
            <a:ext cx="2443163" cy="1505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1473" y="1277302"/>
            <a:ext cx="2451735" cy="150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740604" y="849868"/>
            <a:ext cx="1107996" cy="369332"/>
          </a:xfrm>
          <a:prstGeom prst="rect">
            <a:avLst/>
          </a:prstGeom>
          <a:noFill/>
        </p:spPr>
        <p:txBody>
          <a:bodyPr wrap="none" rtlCol="0">
            <a:spAutoFit/>
          </a:bodyPr>
          <a:lstStyle/>
          <a:p>
            <a:r>
              <a:rPr lang="zh-CN" altLang="en-US" dirty="0" smtClean="0">
                <a:solidFill>
                  <a:srgbClr val="000000"/>
                </a:solidFill>
                <a:latin typeface="Calibri" pitchFamily="34" charset="0"/>
                <a:ea typeface="宋体"/>
                <a:cs typeface="Arial" pitchFamily="34" charset="0"/>
              </a:rPr>
              <a:t>模拟云图</a:t>
            </a:r>
            <a:endParaRPr lang="en-US" dirty="0">
              <a:solidFill>
                <a:srgbClr val="000000"/>
              </a:solidFill>
              <a:latin typeface="Calibri" pitchFamily="34" charset="0"/>
              <a:ea typeface="宋体"/>
              <a:cs typeface="Arial" pitchFamily="34" charset="0"/>
            </a:endParaRPr>
          </a:p>
        </p:txBody>
      </p:sp>
      <p:sp>
        <p:nvSpPr>
          <p:cNvPr id="18" name="TextBox 17"/>
          <p:cNvSpPr txBox="1"/>
          <p:nvPr/>
        </p:nvSpPr>
        <p:spPr>
          <a:xfrm>
            <a:off x="6477000" y="6031468"/>
            <a:ext cx="1569660" cy="369332"/>
          </a:xfrm>
          <a:prstGeom prst="rect">
            <a:avLst/>
          </a:prstGeom>
          <a:noFill/>
        </p:spPr>
        <p:txBody>
          <a:bodyPr wrap="none" rtlCol="0">
            <a:spAutoFit/>
          </a:bodyPr>
          <a:lstStyle/>
          <a:p>
            <a:r>
              <a:rPr lang="zh-CN" altLang="en-US" dirty="0" smtClean="0">
                <a:solidFill>
                  <a:srgbClr val="000000"/>
                </a:solidFill>
                <a:latin typeface="Calibri" pitchFamily="34" charset="0"/>
                <a:ea typeface="宋体"/>
                <a:cs typeface="Arial" pitchFamily="34" charset="0"/>
              </a:rPr>
              <a:t>实际观测云图</a:t>
            </a:r>
            <a:endParaRPr lang="en-US" dirty="0">
              <a:solidFill>
                <a:srgbClr val="000000"/>
              </a:solidFill>
              <a:latin typeface="Calibri" pitchFamily="34" charset="0"/>
              <a:ea typeface="宋体"/>
              <a:cs typeface="Arial" pitchFamily="34" charset="0"/>
            </a:endParaRPr>
          </a:p>
        </p:txBody>
      </p:sp>
      <p:sp>
        <p:nvSpPr>
          <p:cNvPr id="7" name="Up-Down Arrow 6"/>
          <p:cNvSpPr/>
          <p:nvPr/>
        </p:nvSpPr>
        <p:spPr>
          <a:xfrm>
            <a:off x="7287768" y="2971800"/>
            <a:ext cx="484632" cy="12954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extBox 1"/>
          <p:cNvSpPr txBox="1"/>
          <p:nvPr/>
        </p:nvSpPr>
        <p:spPr>
          <a:xfrm>
            <a:off x="3387978" y="3886200"/>
            <a:ext cx="2403222" cy="369332"/>
          </a:xfrm>
          <a:prstGeom prst="rect">
            <a:avLst/>
          </a:prstGeom>
          <a:noFill/>
        </p:spPr>
        <p:txBody>
          <a:bodyPr wrap="none" rtlCol="0">
            <a:spAutoFit/>
          </a:bodyPr>
          <a:lstStyle/>
          <a:p>
            <a:r>
              <a:rPr lang="en-US" b="1" dirty="0" smtClean="0">
                <a:solidFill>
                  <a:srgbClr val="FF3300"/>
                </a:solidFill>
                <a:latin typeface="Calibri" pitchFamily="34" charset="0"/>
                <a:ea typeface="宋体"/>
                <a:cs typeface="Arial" pitchFamily="34" charset="0"/>
              </a:rPr>
              <a:t>(</a:t>
            </a:r>
            <a:r>
              <a:rPr lang="zh-CN" altLang="en-US" b="1" dirty="0" smtClean="0">
                <a:solidFill>
                  <a:srgbClr val="FF3300"/>
                </a:solidFill>
                <a:latin typeface="Calibri" pitchFamily="34" charset="0"/>
                <a:ea typeface="宋体"/>
                <a:cs typeface="Arial" pitchFamily="34" charset="0"/>
              </a:rPr>
              <a:t>晴空大气，云雨大气</a:t>
            </a:r>
            <a:r>
              <a:rPr lang="en-US" b="1" dirty="0" smtClean="0">
                <a:solidFill>
                  <a:srgbClr val="FF3300"/>
                </a:solidFill>
                <a:latin typeface="Calibri" pitchFamily="34" charset="0"/>
                <a:ea typeface="宋体"/>
                <a:cs typeface="Arial" pitchFamily="34" charset="0"/>
              </a:rPr>
              <a:t>)</a:t>
            </a:r>
            <a:endParaRPr lang="en-US" b="1" dirty="0">
              <a:solidFill>
                <a:srgbClr val="FF3300"/>
              </a:solidFill>
              <a:latin typeface="Calibri" pitchFamily="34" charset="0"/>
              <a:ea typeface="宋体"/>
              <a:cs typeface="Arial" pitchFamily="34" charset="0"/>
            </a:endParaRPr>
          </a:p>
        </p:txBody>
      </p:sp>
      <p:sp>
        <p:nvSpPr>
          <p:cNvPr id="8" name="TextBox 7"/>
          <p:cNvSpPr txBox="1"/>
          <p:nvPr/>
        </p:nvSpPr>
        <p:spPr>
          <a:xfrm>
            <a:off x="914400" y="5334000"/>
            <a:ext cx="3480440" cy="584775"/>
          </a:xfrm>
          <a:prstGeom prst="rect">
            <a:avLst/>
          </a:prstGeom>
          <a:noFill/>
        </p:spPr>
        <p:txBody>
          <a:bodyPr wrap="none" rtlCol="0">
            <a:spAutoFit/>
          </a:bodyPr>
          <a:lstStyle/>
          <a:p>
            <a:r>
              <a:rPr lang="zh-CN" altLang="en-US" sz="3200" b="1" dirty="0"/>
              <a:t>卫</a:t>
            </a:r>
            <a:r>
              <a:rPr lang="zh-CN" altLang="en-US" sz="3200" b="1" dirty="0" smtClean="0"/>
              <a:t>星云图模拟技术</a:t>
            </a:r>
            <a:endParaRPr lang="en-US" sz="3200" b="1" dirty="0"/>
          </a:p>
        </p:txBody>
      </p:sp>
    </p:spTree>
    <p:extLst>
      <p:ext uri="{BB962C8B-B14F-4D97-AF65-F5344CB8AC3E}">
        <p14:creationId xmlns:p14="http://schemas.microsoft.com/office/powerpoint/2010/main" val="22557468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zh-CN" altLang="en-US" dirty="0" smtClean="0">
                <a:solidFill>
                  <a:srgbClr val="0000CC"/>
                </a:solidFill>
              </a:rPr>
              <a:t>关键技术开发</a:t>
            </a:r>
            <a:endParaRPr lang="en-US" dirty="0">
              <a:solidFill>
                <a:srgbClr val="0000CC"/>
              </a:solidFill>
            </a:endParaRPr>
          </a:p>
        </p:txBody>
      </p:sp>
      <p:sp>
        <p:nvSpPr>
          <p:cNvPr id="3" name="Content Placeholder 2"/>
          <p:cNvSpPr>
            <a:spLocks noGrp="1"/>
          </p:cNvSpPr>
          <p:nvPr>
            <p:ph idx="1"/>
          </p:nvPr>
        </p:nvSpPr>
        <p:spPr>
          <a:xfrm>
            <a:off x="76200" y="990600"/>
            <a:ext cx="8839200" cy="4906963"/>
          </a:xfrm>
        </p:spPr>
        <p:txBody>
          <a:bodyPr/>
          <a:lstStyle/>
          <a:p>
            <a:pPr lvl="0"/>
            <a:r>
              <a:rPr lang="zh-CN" altLang="en-US" sz="2000" dirty="0" smtClean="0">
                <a:solidFill>
                  <a:srgbClr val="000000"/>
                </a:solidFill>
              </a:rPr>
              <a:t>在</a:t>
            </a:r>
            <a:r>
              <a:rPr lang="zh-CN" altLang="en-US" sz="2000" dirty="0">
                <a:solidFill>
                  <a:srgbClr val="000000"/>
                </a:solidFill>
              </a:rPr>
              <a:t>多云的天空，不同形状和大小的云粒子在不同的光学波段有极为复杂的散射和吸收特性。通过</a:t>
            </a:r>
            <a:r>
              <a:rPr lang="en-US" altLang="zh-CN" sz="2000" dirty="0">
                <a:solidFill>
                  <a:srgbClr val="000000"/>
                </a:solidFill>
              </a:rPr>
              <a:t>UW-Madison</a:t>
            </a:r>
            <a:r>
              <a:rPr lang="zh-CN" altLang="en-US" sz="2000" dirty="0">
                <a:solidFill>
                  <a:srgbClr val="000000"/>
                </a:solidFill>
              </a:rPr>
              <a:t>和</a:t>
            </a:r>
            <a:r>
              <a:rPr lang="en-US" altLang="zh-CN" sz="2000" dirty="0">
                <a:solidFill>
                  <a:srgbClr val="000000"/>
                </a:solidFill>
              </a:rPr>
              <a:t>Texas</a:t>
            </a:r>
            <a:r>
              <a:rPr lang="zh-CN" altLang="en-US" sz="2000" dirty="0">
                <a:solidFill>
                  <a:srgbClr val="000000"/>
                </a:solidFill>
              </a:rPr>
              <a:t> </a:t>
            </a:r>
            <a:r>
              <a:rPr lang="en-US" altLang="zh-CN" sz="2000" dirty="0">
                <a:solidFill>
                  <a:srgbClr val="000000"/>
                </a:solidFill>
              </a:rPr>
              <a:t>A&amp;M U</a:t>
            </a:r>
            <a:r>
              <a:rPr lang="zh-CN" altLang="en-US" sz="2000" dirty="0">
                <a:solidFill>
                  <a:srgbClr val="000000"/>
                </a:solidFill>
              </a:rPr>
              <a:t>合作，建立了有云时快速辐射传输计算模块 。 </a:t>
            </a:r>
            <a:endParaRPr lang="en-US" altLang="zh-CN" sz="2000" dirty="0">
              <a:solidFill>
                <a:srgbClr val="000000"/>
              </a:solidFill>
            </a:endParaRPr>
          </a:p>
          <a:p>
            <a:pPr lvl="1"/>
            <a:r>
              <a:rPr lang="zh-CN" altLang="en-US" sz="1800" dirty="0">
                <a:solidFill>
                  <a:srgbClr val="000000"/>
                </a:solidFill>
              </a:rPr>
              <a:t>对</a:t>
            </a:r>
            <a:r>
              <a:rPr lang="zh-CN" altLang="en-US" sz="1800" dirty="0" smtClean="0">
                <a:solidFill>
                  <a:srgbClr val="000000"/>
                </a:solidFill>
              </a:rPr>
              <a:t>于</a:t>
            </a:r>
            <a:r>
              <a:rPr lang="zh-CN" altLang="en-US" sz="1800" dirty="0">
                <a:solidFill>
                  <a:srgbClr val="000000"/>
                </a:solidFill>
              </a:rPr>
              <a:t>云</a:t>
            </a:r>
            <a:r>
              <a:rPr lang="zh-CN" altLang="en-US" sz="1800" dirty="0" smtClean="0">
                <a:solidFill>
                  <a:srgbClr val="000000"/>
                </a:solidFill>
              </a:rPr>
              <a:t>冰，</a:t>
            </a:r>
            <a:r>
              <a:rPr lang="zh-CN" altLang="en-US" sz="1800" dirty="0">
                <a:solidFill>
                  <a:srgbClr val="000000"/>
                </a:solidFill>
              </a:rPr>
              <a:t>假定为六边形的几何晶体并采用单次散射特</a:t>
            </a:r>
            <a:r>
              <a:rPr lang="zh-CN" altLang="en-US" sz="1800" dirty="0" smtClean="0">
                <a:solidFill>
                  <a:srgbClr val="000000"/>
                </a:solidFill>
              </a:rPr>
              <a:t>性</a:t>
            </a:r>
            <a:r>
              <a:rPr lang="en-US" altLang="zh-CN" sz="1800" dirty="0" smtClean="0">
                <a:solidFill>
                  <a:srgbClr val="000000"/>
                </a:solidFill>
              </a:rPr>
              <a:t>(Yang</a:t>
            </a:r>
            <a:r>
              <a:rPr lang="zh-CN" altLang="en-US" sz="1800" dirty="0" smtClean="0">
                <a:solidFill>
                  <a:srgbClr val="000000"/>
                </a:solidFill>
              </a:rPr>
              <a:t> </a:t>
            </a:r>
            <a:r>
              <a:rPr lang="en-US" altLang="zh-CN" sz="1800" dirty="0" smtClean="0">
                <a:solidFill>
                  <a:srgbClr val="000000"/>
                </a:solidFill>
              </a:rPr>
              <a:t>2001; 2003)</a:t>
            </a:r>
            <a:r>
              <a:rPr lang="zh-CN" altLang="en-US" sz="1800" dirty="0" smtClean="0">
                <a:solidFill>
                  <a:srgbClr val="000000"/>
                </a:solidFill>
              </a:rPr>
              <a:t> </a:t>
            </a:r>
            <a:r>
              <a:rPr lang="zh-CN" altLang="en-US" sz="1800" dirty="0">
                <a:solidFill>
                  <a:srgbClr val="000000"/>
                </a:solidFill>
              </a:rPr>
              <a:t>。</a:t>
            </a:r>
            <a:endParaRPr lang="en-US" altLang="zh-CN" sz="1800" dirty="0">
              <a:solidFill>
                <a:srgbClr val="000000"/>
              </a:solidFill>
            </a:endParaRPr>
          </a:p>
          <a:p>
            <a:pPr lvl="1"/>
            <a:r>
              <a:rPr lang="zh-CN" altLang="en-US" sz="1800" dirty="0">
                <a:solidFill>
                  <a:srgbClr val="000000"/>
                </a:solidFill>
              </a:rPr>
              <a:t>对于云水，假定球形水滴并采用经</a:t>
            </a:r>
            <a:r>
              <a:rPr lang="zh-CN" altLang="en-US" sz="1800" dirty="0" smtClean="0">
                <a:solidFill>
                  <a:srgbClr val="000000"/>
                </a:solidFill>
              </a:rPr>
              <a:t>典</a:t>
            </a:r>
            <a:r>
              <a:rPr lang="en-US" altLang="zh-CN" sz="1800" dirty="0" smtClean="0">
                <a:solidFill>
                  <a:srgbClr val="000000"/>
                </a:solidFill>
              </a:rPr>
              <a:t>Lorenz </a:t>
            </a:r>
            <a:r>
              <a:rPr lang="en-US" altLang="zh-CN" sz="1800" dirty="0">
                <a:solidFill>
                  <a:srgbClr val="000000"/>
                </a:solidFill>
              </a:rPr>
              <a:t>- Mie</a:t>
            </a:r>
            <a:r>
              <a:rPr lang="zh-CN" altLang="en-US" sz="1800" dirty="0">
                <a:solidFill>
                  <a:srgbClr val="000000"/>
                </a:solidFill>
              </a:rPr>
              <a:t>理论来计算其单次散射特性</a:t>
            </a:r>
            <a:r>
              <a:rPr lang="zh-CN" altLang="en-US" sz="1800" dirty="0" smtClean="0">
                <a:solidFill>
                  <a:srgbClr val="000000"/>
                </a:solidFill>
              </a:rPr>
              <a:t>。</a:t>
            </a:r>
            <a:endParaRPr lang="en-US" altLang="zh-CN" sz="2000" dirty="0" smtClean="0"/>
          </a:p>
          <a:p>
            <a:r>
              <a:rPr lang="zh-CN" altLang="en-US" sz="2000" dirty="0" smtClean="0"/>
              <a:t>由</a:t>
            </a:r>
            <a:r>
              <a:rPr lang="zh-CN" altLang="en-US" sz="2000" dirty="0"/>
              <a:t>于</a:t>
            </a:r>
            <a:r>
              <a:rPr lang="en-US" altLang="zh-CN" sz="2000" dirty="0"/>
              <a:t>NWP</a:t>
            </a:r>
            <a:r>
              <a:rPr lang="zh-CN" altLang="en-US" sz="2000" dirty="0"/>
              <a:t>模式中云的参数是以云冰或云水或混合形式出现，而辐射传输模式中要求的输入是云的光学特性，建立</a:t>
            </a:r>
            <a:r>
              <a:rPr lang="en-US" altLang="zh-CN" sz="2000" dirty="0"/>
              <a:t>NWP</a:t>
            </a:r>
            <a:r>
              <a:rPr lang="zh-CN" altLang="en-US" sz="2000" dirty="0"/>
              <a:t>模式输出中云水</a:t>
            </a:r>
            <a:r>
              <a:rPr lang="en-US" altLang="zh-CN" sz="2000" dirty="0"/>
              <a:t>/</a:t>
            </a:r>
            <a:r>
              <a:rPr lang="zh-CN" altLang="en-US" sz="2000" dirty="0"/>
              <a:t>冰参数和红外波段云光学特性之间的关系是卫星云图模拟技术的核心。经</a:t>
            </a:r>
            <a:r>
              <a:rPr lang="zh-CN" altLang="en-US" sz="2000" dirty="0" smtClean="0"/>
              <a:t>过</a:t>
            </a:r>
            <a:r>
              <a:rPr lang="en-US" altLang="zh-CN" sz="2000" dirty="0" smtClean="0"/>
              <a:t>UW-Madison</a:t>
            </a:r>
            <a:r>
              <a:rPr lang="zh-CN" altLang="en-US" sz="2000" dirty="0" smtClean="0"/>
              <a:t>科</a:t>
            </a:r>
            <a:r>
              <a:rPr lang="zh-CN" altLang="en-US" sz="2000" dirty="0"/>
              <a:t>学家近几年的研究探索，已经建立了一个可靠的转换模型，从而解决了卫星云图模拟技术中的核心问题。</a:t>
            </a:r>
            <a:endParaRPr lang="en-US" altLang="zh-CN" sz="2000" dirty="0" smtClean="0"/>
          </a:p>
          <a:p>
            <a:r>
              <a:rPr lang="zh-CN" altLang="en-US" sz="2000" dirty="0"/>
              <a:t>经过和</a:t>
            </a:r>
            <a:r>
              <a:rPr lang="en-US" altLang="zh-CN" sz="2000" dirty="0"/>
              <a:t>MODIS</a:t>
            </a:r>
            <a:r>
              <a:rPr lang="zh-CN" altLang="en-US" sz="2000" dirty="0"/>
              <a:t>实际观测进行比较分</a:t>
            </a:r>
            <a:r>
              <a:rPr lang="zh-CN" altLang="en-US" sz="2000" dirty="0" smtClean="0"/>
              <a:t>析（</a:t>
            </a:r>
            <a:r>
              <a:rPr lang="en-US" altLang="zh-CN" sz="2000" dirty="0" smtClean="0"/>
              <a:t>Greenwald et al. 2014</a:t>
            </a:r>
            <a:r>
              <a:rPr lang="zh-CN" altLang="en-US" sz="2000" dirty="0" smtClean="0"/>
              <a:t>）</a:t>
            </a:r>
            <a:r>
              <a:rPr lang="en-US" altLang="zh-CN" sz="2000" dirty="0" smtClean="0"/>
              <a:t> </a:t>
            </a:r>
            <a:r>
              <a:rPr lang="zh-CN" altLang="en-US" sz="2000" dirty="0" smtClean="0"/>
              <a:t>，</a:t>
            </a:r>
            <a:r>
              <a:rPr lang="zh-CN" altLang="en-US" sz="2000" dirty="0"/>
              <a:t>威斯康星大学的云图模拟系统具有以下优点（和</a:t>
            </a:r>
            <a:r>
              <a:rPr lang="en-US" altLang="zh-CN" sz="2000" dirty="0"/>
              <a:t>RTTOV</a:t>
            </a:r>
            <a:r>
              <a:rPr lang="zh-CN" altLang="en-US" sz="2000" dirty="0"/>
              <a:t>及</a:t>
            </a:r>
            <a:r>
              <a:rPr lang="en-US" altLang="zh-CN" sz="2000" dirty="0"/>
              <a:t>CRTM</a:t>
            </a:r>
            <a:r>
              <a:rPr lang="zh-CN" altLang="en-US" sz="2000" dirty="0"/>
              <a:t>相比</a:t>
            </a:r>
            <a:r>
              <a:rPr lang="zh-CN" altLang="en-US" sz="2000" dirty="0" smtClean="0"/>
              <a:t>）：</a:t>
            </a:r>
            <a:endParaRPr lang="en-US" altLang="zh-CN" sz="2000" dirty="0" smtClean="0"/>
          </a:p>
          <a:p>
            <a:pPr lvl="1"/>
            <a:r>
              <a:rPr lang="zh-CN" altLang="en-US" sz="2000" dirty="0" smtClean="0">
                <a:solidFill>
                  <a:srgbClr val="FF0000"/>
                </a:solidFill>
              </a:rPr>
              <a:t>速</a:t>
            </a:r>
            <a:r>
              <a:rPr lang="zh-CN" altLang="en-US" sz="2000" dirty="0">
                <a:solidFill>
                  <a:srgbClr val="FF0000"/>
                </a:solidFill>
              </a:rPr>
              <a:t>度快：计算速度是</a:t>
            </a:r>
            <a:r>
              <a:rPr lang="en-US" altLang="zh-CN" sz="2000" dirty="0">
                <a:solidFill>
                  <a:srgbClr val="FF0000"/>
                </a:solidFill>
              </a:rPr>
              <a:t>RTTOV</a:t>
            </a:r>
            <a:r>
              <a:rPr lang="zh-CN" altLang="en-US" sz="2000" dirty="0">
                <a:solidFill>
                  <a:srgbClr val="FF0000"/>
                </a:solidFill>
              </a:rPr>
              <a:t>和</a:t>
            </a:r>
            <a:r>
              <a:rPr lang="en-US" altLang="zh-CN" sz="2000" dirty="0">
                <a:solidFill>
                  <a:srgbClr val="FF0000"/>
                </a:solidFill>
              </a:rPr>
              <a:t>CRTM</a:t>
            </a:r>
            <a:r>
              <a:rPr lang="zh-CN" altLang="en-US" sz="2000" dirty="0">
                <a:solidFill>
                  <a:srgbClr val="FF0000"/>
                </a:solidFill>
              </a:rPr>
              <a:t>的数</a:t>
            </a:r>
            <a:r>
              <a:rPr lang="zh-CN" altLang="en-US" sz="2000" dirty="0" smtClean="0">
                <a:solidFill>
                  <a:srgbClr val="FF0000"/>
                </a:solidFill>
              </a:rPr>
              <a:t>倍；</a:t>
            </a:r>
            <a:endParaRPr lang="en-US" altLang="zh-CN" sz="2000" dirty="0" smtClean="0">
              <a:solidFill>
                <a:srgbClr val="FF0000"/>
              </a:solidFill>
            </a:endParaRPr>
          </a:p>
          <a:p>
            <a:pPr lvl="1"/>
            <a:r>
              <a:rPr lang="zh-CN" altLang="en-US" sz="2000" dirty="0" smtClean="0">
                <a:solidFill>
                  <a:srgbClr val="FF0000"/>
                </a:solidFill>
              </a:rPr>
              <a:t>精</a:t>
            </a:r>
            <a:r>
              <a:rPr lang="zh-CN" altLang="en-US" sz="2000" dirty="0">
                <a:solidFill>
                  <a:srgbClr val="FF0000"/>
                </a:solidFill>
              </a:rPr>
              <a:t>度高 </a:t>
            </a:r>
            <a:r>
              <a:rPr lang="en-US" altLang="zh-CN" sz="2000" dirty="0">
                <a:solidFill>
                  <a:srgbClr val="FF0000"/>
                </a:solidFill>
              </a:rPr>
              <a:t>(0.5 – 1.5 K) </a:t>
            </a:r>
            <a:r>
              <a:rPr lang="zh-CN" altLang="en-US" sz="2000" dirty="0">
                <a:solidFill>
                  <a:srgbClr val="FF0000"/>
                </a:solidFill>
              </a:rPr>
              <a:t>：计算精度远优于</a:t>
            </a:r>
            <a:r>
              <a:rPr lang="en-US" altLang="zh-CN" sz="2000" dirty="0">
                <a:solidFill>
                  <a:srgbClr val="FF0000"/>
                </a:solidFill>
              </a:rPr>
              <a:t>RTTOV</a:t>
            </a:r>
            <a:r>
              <a:rPr lang="zh-CN" altLang="en-US" sz="2000" dirty="0">
                <a:solidFill>
                  <a:srgbClr val="FF0000"/>
                </a:solidFill>
              </a:rPr>
              <a:t>，在极为重要的对流云计算中优于</a:t>
            </a:r>
            <a:r>
              <a:rPr lang="en-US" altLang="zh-CN" sz="2000" dirty="0">
                <a:solidFill>
                  <a:srgbClr val="FF0000"/>
                </a:solidFill>
              </a:rPr>
              <a:t>CRTM</a:t>
            </a:r>
            <a:r>
              <a:rPr lang="zh-CN" altLang="en-US" sz="2000" dirty="0">
                <a:solidFill>
                  <a:srgbClr val="FF0000"/>
                </a:solidFill>
              </a:rPr>
              <a:t>（</a:t>
            </a:r>
            <a:r>
              <a:rPr lang="en-US" altLang="zh-CN" sz="2000" dirty="0">
                <a:solidFill>
                  <a:srgbClr val="FF0000"/>
                </a:solidFill>
              </a:rPr>
              <a:t>CRTM</a:t>
            </a:r>
            <a:r>
              <a:rPr lang="zh-CN" altLang="en-US" sz="2000" dirty="0">
                <a:solidFill>
                  <a:srgbClr val="FF0000"/>
                </a:solidFill>
              </a:rPr>
              <a:t>的计算结果有一个偏冷的偏差</a:t>
            </a:r>
            <a:r>
              <a:rPr lang="zh-CN" altLang="en-US" sz="2000" dirty="0" smtClean="0">
                <a:solidFill>
                  <a:srgbClr val="FF0000"/>
                </a:solidFill>
              </a:rPr>
              <a:t>）；</a:t>
            </a:r>
            <a:endParaRPr lang="en-US" altLang="zh-CN" sz="2000" dirty="0" smtClean="0">
              <a:solidFill>
                <a:srgbClr val="FF0000"/>
              </a:solidFill>
            </a:endParaRPr>
          </a:p>
          <a:p>
            <a:pPr lvl="1"/>
            <a:r>
              <a:rPr lang="zh-CN" altLang="en-US" sz="2000" dirty="0" smtClean="0">
                <a:solidFill>
                  <a:srgbClr val="FF0000"/>
                </a:solidFill>
              </a:rPr>
              <a:t>使</a:t>
            </a:r>
            <a:r>
              <a:rPr lang="zh-CN" altLang="en-US" sz="2000" dirty="0">
                <a:solidFill>
                  <a:srgbClr val="FF0000"/>
                </a:solidFill>
              </a:rPr>
              <a:t>用方便：输入／输出和接口都非常简单</a:t>
            </a:r>
            <a:r>
              <a:rPr lang="zh-CN" altLang="en-US" sz="2000" dirty="0" smtClean="0">
                <a:solidFill>
                  <a:srgbClr val="FF0000"/>
                </a:solidFill>
              </a:rPr>
              <a:t>。</a:t>
            </a:r>
            <a:endParaRPr lang="en-US" altLang="zh-CN" sz="1800" dirty="0">
              <a:solidFill>
                <a:srgbClr val="FF0000"/>
              </a:solidFill>
            </a:endParaRPr>
          </a:p>
          <a:p>
            <a:pPr marL="457200" lvl="1" indent="0">
              <a:buNone/>
            </a:pPr>
            <a:endParaRPr lang="en-US" altLang="zh-CN" sz="1800" dirty="0" smtClean="0"/>
          </a:p>
        </p:txBody>
      </p:sp>
    </p:spTree>
    <p:extLst>
      <p:ext uri="{BB962C8B-B14F-4D97-AF65-F5344CB8AC3E}">
        <p14:creationId xmlns:p14="http://schemas.microsoft.com/office/powerpoint/2010/main" val="19066445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152400"/>
            <a:ext cx="8991600" cy="1143000"/>
          </a:xfrm>
        </p:spPr>
        <p:txBody>
          <a:bodyPr/>
          <a:lstStyle/>
          <a:p>
            <a:r>
              <a:rPr lang="zh-CN" altLang="en-US" dirty="0" smtClean="0"/>
              <a:t>云图模拟技术有助于回答以下问题</a:t>
            </a:r>
            <a:endParaRPr lang="en-US" dirty="0"/>
          </a:p>
        </p:txBody>
      </p:sp>
      <p:sp>
        <p:nvSpPr>
          <p:cNvPr id="4" name="Content Placeholder 3"/>
          <p:cNvSpPr>
            <a:spLocks noGrp="1"/>
          </p:cNvSpPr>
          <p:nvPr>
            <p:ph idx="1"/>
          </p:nvPr>
        </p:nvSpPr>
        <p:spPr/>
        <p:txBody>
          <a:bodyPr/>
          <a:lstStyle/>
          <a:p>
            <a:r>
              <a:rPr lang="zh-CN" altLang="en-US" dirty="0" smtClean="0"/>
              <a:t>对于天气预报</a:t>
            </a:r>
            <a:r>
              <a:rPr lang="en-US" altLang="zh-CN" dirty="0" smtClean="0"/>
              <a:t>: </a:t>
            </a:r>
          </a:p>
          <a:p>
            <a:pPr lvl="1"/>
            <a:r>
              <a:rPr lang="zh-CN" altLang="en-US" dirty="0"/>
              <a:t>是</a:t>
            </a:r>
            <a:r>
              <a:rPr lang="zh-CN" altLang="en-US" dirty="0" smtClean="0"/>
              <a:t>否可以得到未来</a:t>
            </a:r>
            <a:r>
              <a:rPr lang="en-US" altLang="zh-CN" dirty="0" smtClean="0"/>
              <a:t>1-2</a:t>
            </a:r>
            <a:r>
              <a:rPr lang="zh-CN" altLang="en-US" dirty="0" smtClean="0"/>
              <a:t>天的预报云图？</a:t>
            </a:r>
            <a:endParaRPr lang="en-US" altLang="zh-CN" dirty="0" smtClean="0"/>
          </a:p>
          <a:p>
            <a:pPr lvl="1"/>
            <a:r>
              <a:rPr lang="zh-CN" altLang="en-US" dirty="0" smtClean="0"/>
              <a:t>那个模式（比如针对强天气）比较可靠？</a:t>
            </a:r>
            <a:endParaRPr lang="en-US" altLang="zh-CN" dirty="0" smtClean="0"/>
          </a:p>
          <a:p>
            <a:endParaRPr lang="en-US" altLang="zh-CN" dirty="0" smtClean="0"/>
          </a:p>
          <a:p>
            <a:r>
              <a:rPr lang="zh-CN" altLang="en-US" dirty="0" smtClean="0"/>
              <a:t>对</a:t>
            </a:r>
            <a:r>
              <a:rPr lang="zh-CN" altLang="en-US" dirty="0"/>
              <a:t>于模式开</a:t>
            </a:r>
            <a:r>
              <a:rPr lang="zh-CN" altLang="en-US" dirty="0" smtClean="0"/>
              <a:t>发：</a:t>
            </a:r>
            <a:endParaRPr lang="en-US" altLang="zh-CN" dirty="0" smtClean="0"/>
          </a:p>
          <a:p>
            <a:pPr lvl="1"/>
            <a:r>
              <a:rPr lang="zh-CN" altLang="en-US" dirty="0"/>
              <a:t>那</a:t>
            </a:r>
            <a:r>
              <a:rPr lang="zh-CN" altLang="en-US" dirty="0" smtClean="0"/>
              <a:t>种方案（云，辐射，变界层等）较优？</a:t>
            </a:r>
            <a:endParaRPr lang="en-US" altLang="zh-CN" dirty="0" smtClean="0"/>
          </a:p>
          <a:p>
            <a:pPr marL="0" indent="0">
              <a:buNone/>
            </a:pPr>
            <a:endParaRPr lang="en-US" altLang="zh-CN" dirty="0" smtClean="0"/>
          </a:p>
          <a:p>
            <a:r>
              <a:rPr lang="zh-CN" altLang="en-US" dirty="0" smtClean="0"/>
              <a:t>对于集合预报技术：</a:t>
            </a:r>
            <a:endParaRPr lang="en-US" altLang="zh-CN" dirty="0" smtClean="0"/>
          </a:p>
          <a:p>
            <a:pPr lvl="1"/>
            <a:r>
              <a:rPr lang="zh-CN" altLang="en-US" dirty="0" smtClean="0"/>
              <a:t>那些成员（</a:t>
            </a:r>
            <a:r>
              <a:rPr lang="en-US" altLang="zh-CN" dirty="0" smtClean="0"/>
              <a:t>ensemble members</a:t>
            </a:r>
            <a:r>
              <a:rPr lang="zh-CN" altLang="en-US" dirty="0" smtClean="0"/>
              <a:t>）可用？</a:t>
            </a:r>
          </a:p>
          <a:p>
            <a:pPr marL="0" indent="0">
              <a:buNone/>
            </a:pPr>
            <a:endParaRPr lang="en-US" dirty="0"/>
          </a:p>
        </p:txBody>
      </p:sp>
    </p:spTree>
    <p:extLst>
      <p:ext uri="{BB962C8B-B14F-4D97-AF65-F5344CB8AC3E}">
        <p14:creationId xmlns:p14="http://schemas.microsoft.com/office/powerpoint/2010/main" val="20935398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han\simulation\img\pro_GRAPES\ch2\OBS_TB.CH2.GRAPES.20140706_091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231" y="578116"/>
            <a:ext cx="4641533" cy="30908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hhan\simulation\img\pro_GRAPES\ch4\OBS_TB.CH4.GRAPES.20140706_091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232" y="3754216"/>
            <a:ext cx="4641533" cy="30908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3128" y="98867"/>
            <a:ext cx="2901756" cy="584775"/>
          </a:xfrm>
          <a:prstGeom prst="rect">
            <a:avLst/>
          </a:prstGeom>
          <a:noFill/>
        </p:spPr>
        <p:txBody>
          <a:bodyPr wrap="none" rtlCol="0">
            <a:spAutoFit/>
          </a:bodyPr>
          <a:lstStyle/>
          <a:p>
            <a:pPr fontAlgn="auto">
              <a:spcBef>
                <a:spcPts val="0"/>
              </a:spcBef>
              <a:spcAft>
                <a:spcPts val="0"/>
              </a:spcAft>
            </a:pPr>
            <a:r>
              <a:rPr lang="en-US" sz="1600" b="1" dirty="0">
                <a:solidFill>
                  <a:prstClr val="black"/>
                </a:solidFill>
                <a:ea typeface="+mn-ea"/>
                <a:cs typeface="Arial" pitchFamily="34" charset="0"/>
              </a:rPr>
              <a:t>Observation</a:t>
            </a:r>
          </a:p>
          <a:p>
            <a:pPr fontAlgn="auto">
              <a:spcBef>
                <a:spcPts val="0"/>
              </a:spcBef>
              <a:spcAft>
                <a:spcPts val="0"/>
              </a:spcAft>
            </a:pPr>
            <a:r>
              <a:rPr lang="en-US" sz="1600" b="1" dirty="0">
                <a:solidFill>
                  <a:prstClr val="black"/>
                </a:solidFill>
                <a:ea typeface="+mn-ea"/>
                <a:cs typeface="Arial" pitchFamily="34" charset="0"/>
              </a:rPr>
              <a:t>(06Jul12UTC ~ 09Jul12UTC)</a:t>
            </a:r>
          </a:p>
        </p:txBody>
      </p:sp>
      <p:sp>
        <p:nvSpPr>
          <p:cNvPr id="7" name="TextBox 6"/>
          <p:cNvSpPr txBox="1"/>
          <p:nvPr/>
        </p:nvSpPr>
        <p:spPr>
          <a:xfrm>
            <a:off x="4939789" y="93385"/>
            <a:ext cx="2935419" cy="584775"/>
          </a:xfrm>
          <a:prstGeom prst="rect">
            <a:avLst/>
          </a:prstGeom>
          <a:noFill/>
        </p:spPr>
        <p:txBody>
          <a:bodyPr wrap="none" rtlCol="0">
            <a:spAutoFit/>
          </a:bodyPr>
          <a:lstStyle/>
          <a:p>
            <a:pPr fontAlgn="auto">
              <a:spcBef>
                <a:spcPts val="0"/>
              </a:spcBef>
              <a:spcAft>
                <a:spcPts val="0"/>
              </a:spcAft>
            </a:pPr>
            <a:r>
              <a:rPr lang="en-US" sz="1600" b="1" dirty="0" smtClean="0">
                <a:solidFill>
                  <a:prstClr val="black"/>
                </a:solidFill>
                <a:ea typeface="+mn-ea"/>
                <a:cs typeface="Arial" pitchFamily="34" charset="0"/>
              </a:rPr>
              <a:t>GRAPES model  </a:t>
            </a:r>
            <a:r>
              <a:rPr lang="en-US" sz="1600" b="1" dirty="0">
                <a:solidFill>
                  <a:prstClr val="black"/>
                </a:solidFill>
                <a:ea typeface="+mn-ea"/>
                <a:cs typeface="Arial" pitchFamily="34" charset="0"/>
              </a:rPr>
              <a:t>simulation</a:t>
            </a:r>
          </a:p>
          <a:p>
            <a:pPr fontAlgn="auto">
              <a:spcBef>
                <a:spcPts val="0"/>
              </a:spcBef>
              <a:spcAft>
                <a:spcPts val="0"/>
              </a:spcAft>
            </a:pPr>
            <a:r>
              <a:rPr lang="en-US" sz="1600" b="1" dirty="0">
                <a:solidFill>
                  <a:prstClr val="black"/>
                </a:solidFill>
                <a:ea typeface="+mn-ea"/>
                <a:cs typeface="Arial" pitchFamily="34" charset="0"/>
              </a:rPr>
              <a:t>(06Jul12UTC ~ 09Jul12UTC)</a:t>
            </a:r>
          </a:p>
        </p:txBody>
      </p:sp>
      <p:pic>
        <p:nvPicPr>
          <p:cNvPr id="1026" name="Picture 2" descr="C:\hhan\simulation\img\fy2e_tb\ch4_UM\UM.TB.CH4.2014070612_0912.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09322" y="3758206"/>
            <a:ext cx="4641533" cy="30908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hhan\simulation\img\fy2e_tb\ch2_UM\UM.TB.CH2.2014070612_0912.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06682" y="583364"/>
            <a:ext cx="4641533" cy="309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7292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smtClean="0">
                <a:solidFill>
                  <a:srgbClr val="0000CC"/>
                </a:solidFill>
              </a:rPr>
              <a:t>关于云图模拟</a:t>
            </a:r>
            <a:r>
              <a:rPr lang="zh-CN" altLang="en-US" b="1" dirty="0">
                <a:solidFill>
                  <a:srgbClr val="0000CC"/>
                </a:solidFill>
              </a:rPr>
              <a:t>技</a:t>
            </a:r>
            <a:r>
              <a:rPr lang="zh-CN" altLang="en-US" b="1" dirty="0" smtClean="0">
                <a:solidFill>
                  <a:srgbClr val="0000CC"/>
                </a:solidFill>
              </a:rPr>
              <a:t>术应用情况</a:t>
            </a:r>
            <a:endParaRPr lang="en-US" b="1" dirty="0">
              <a:solidFill>
                <a:srgbClr val="0000CC"/>
              </a:solidFill>
            </a:endParaRPr>
          </a:p>
        </p:txBody>
      </p:sp>
      <p:sp>
        <p:nvSpPr>
          <p:cNvPr id="3" name="Content Placeholder 2"/>
          <p:cNvSpPr>
            <a:spLocks noGrp="1"/>
          </p:cNvSpPr>
          <p:nvPr>
            <p:ph idx="1"/>
          </p:nvPr>
        </p:nvSpPr>
        <p:spPr/>
        <p:txBody>
          <a:bodyPr/>
          <a:lstStyle/>
          <a:p>
            <a:r>
              <a:rPr lang="zh-CN" altLang="en-US" dirty="0" smtClean="0"/>
              <a:t>目前已用于</a:t>
            </a:r>
            <a:r>
              <a:rPr lang="en-US" altLang="zh-CN" dirty="0" err="1" smtClean="0"/>
              <a:t>GRAPES_Meso</a:t>
            </a:r>
            <a:r>
              <a:rPr lang="zh-CN" altLang="en-US" dirty="0" smtClean="0"/>
              <a:t>，</a:t>
            </a:r>
            <a:r>
              <a:rPr lang="en-US" altLang="zh-CN" dirty="0" err="1" smtClean="0"/>
              <a:t>GRAPES_Meso</a:t>
            </a:r>
            <a:r>
              <a:rPr lang="zh-CN" altLang="en-US" dirty="0" smtClean="0"/>
              <a:t>预报云图已经进入</a:t>
            </a:r>
            <a:r>
              <a:rPr lang="en-US" altLang="zh-CN" dirty="0" smtClean="0"/>
              <a:t>MICAPS4.0</a:t>
            </a:r>
            <a:r>
              <a:rPr lang="zh-CN" altLang="en-US" dirty="0" smtClean="0"/>
              <a:t>，成为气象局的业务产品；</a:t>
            </a:r>
            <a:endParaRPr lang="en-US" altLang="zh-CN" dirty="0" smtClean="0"/>
          </a:p>
          <a:p>
            <a:r>
              <a:rPr lang="zh-CN" altLang="en-US" dirty="0"/>
              <a:t>可</a:t>
            </a:r>
            <a:r>
              <a:rPr lang="zh-CN" altLang="en-US" dirty="0" smtClean="0"/>
              <a:t>以用于其他地区的区域模式，例如广东的区域数值预报模式；</a:t>
            </a:r>
            <a:endParaRPr lang="en-US" altLang="zh-CN" dirty="0" smtClean="0"/>
          </a:p>
          <a:p>
            <a:r>
              <a:rPr lang="zh-CN" altLang="en-US" dirty="0"/>
              <a:t>如</a:t>
            </a:r>
            <a:r>
              <a:rPr lang="zh-CN" altLang="en-US" dirty="0" smtClean="0"/>
              <a:t>有应用云图模拟技术的需求，可和李俊联系：</a:t>
            </a:r>
            <a:r>
              <a:rPr lang="en-US" altLang="zh-CN" dirty="0" smtClean="0"/>
              <a:t>Jun.Li@ssec.wisc.edu</a:t>
            </a:r>
          </a:p>
          <a:p>
            <a:pPr marL="0" indent="0">
              <a:buNone/>
            </a:pPr>
            <a:endParaRPr lang="en-US" dirty="0"/>
          </a:p>
        </p:txBody>
      </p:sp>
    </p:spTree>
    <p:extLst>
      <p:ext uri="{BB962C8B-B14F-4D97-AF65-F5344CB8AC3E}">
        <p14:creationId xmlns:p14="http://schemas.microsoft.com/office/powerpoint/2010/main" val="7237335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067800" cy="1143000"/>
          </a:xfrm>
        </p:spPr>
        <p:txBody>
          <a:bodyPr/>
          <a:lstStyle/>
          <a:p>
            <a:r>
              <a:rPr lang="zh-CN" altLang="en-US" sz="3600" b="1" dirty="0" smtClean="0">
                <a:solidFill>
                  <a:srgbClr val="0000CC"/>
                </a:solidFill>
              </a:rPr>
              <a:t>卫星遥</a:t>
            </a:r>
            <a:r>
              <a:rPr lang="zh-CN" altLang="en-US" sz="3600" b="1" dirty="0">
                <a:solidFill>
                  <a:srgbClr val="0000CC"/>
                </a:solidFill>
              </a:rPr>
              <a:t>感理</a:t>
            </a:r>
            <a:r>
              <a:rPr lang="zh-CN" altLang="en-US" sz="3600" b="1" dirty="0" smtClean="0">
                <a:solidFill>
                  <a:srgbClr val="0000CC"/>
                </a:solidFill>
              </a:rPr>
              <a:t>论的</a:t>
            </a:r>
            <a:r>
              <a:rPr lang="zh-CN" altLang="en-US" sz="3600" b="1" dirty="0">
                <a:solidFill>
                  <a:srgbClr val="0000CC"/>
                </a:solidFill>
              </a:rPr>
              <a:t>几个重要里程</a:t>
            </a:r>
            <a:r>
              <a:rPr lang="zh-CN" altLang="en-US" sz="3600" b="1" dirty="0" smtClean="0">
                <a:solidFill>
                  <a:srgbClr val="0000CC"/>
                </a:solidFill>
              </a:rPr>
              <a:t>碑</a:t>
            </a:r>
            <a:endParaRPr lang="en-US" sz="3600" b="1" dirty="0">
              <a:solidFill>
                <a:srgbClr val="0000CC"/>
              </a:solidFill>
            </a:endParaRPr>
          </a:p>
        </p:txBody>
      </p:sp>
      <p:sp>
        <p:nvSpPr>
          <p:cNvPr id="3" name="Content Placeholder 2"/>
          <p:cNvSpPr>
            <a:spLocks noGrp="1"/>
          </p:cNvSpPr>
          <p:nvPr>
            <p:ph idx="1"/>
          </p:nvPr>
        </p:nvSpPr>
        <p:spPr>
          <a:xfrm>
            <a:off x="152400" y="533400"/>
            <a:ext cx="8915400" cy="6324600"/>
          </a:xfrm>
        </p:spPr>
        <p:txBody>
          <a:bodyPr/>
          <a:lstStyle/>
          <a:p>
            <a:r>
              <a:rPr lang="en-US" altLang="zh-CN" sz="2800" dirty="0" smtClean="0"/>
              <a:t>Kaplan (1959)</a:t>
            </a:r>
            <a:r>
              <a:rPr lang="zh-CN" altLang="en-US" sz="2800" dirty="0" smtClean="0"/>
              <a:t> </a:t>
            </a:r>
            <a:r>
              <a:rPr lang="en-US" altLang="zh-CN" sz="2800" dirty="0" smtClean="0"/>
              <a:t>–</a:t>
            </a:r>
            <a:r>
              <a:rPr lang="zh-CN" altLang="en-US" sz="2800" dirty="0" smtClean="0"/>
              <a:t> 首次</a:t>
            </a:r>
            <a:r>
              <a:rPr lang="zh-CN" altLang="en-US" sz="2800" dirty="0"/>
              <a:t>提</a:t>
            </a:r>
            <a:r>
              <a:rPr lang="zh-CN" altLang="en-US" sz="2800" dirty="0" smtClean="0"/>
              <a:t>出可以用一组红外波段来遥感大气的温度垂直结构，并给出了基本原理</a:t>
            </a:r>
            <a:endParaRPr lang="en-US" altLang="zh-CN" sz="2800" dirty="0" smtClean="0"/>
          </a:p>
          <a:p>
            <a:pPr lvl="1"/>
            <a:r>
              <a:rPr lang="en-US" altLang="zh-CN" sz="1800" dirty="0" smtClean="0"/>
              <a:t>1960</a:t>
            </a:r>
            <a:r>
              <a:rPr lang="zh-CN" altLang="en-US" sz="1800" dirty="0" smtClean="0"/>
              <a:t>年</a:t>
            </a:r>
            <a:r>
              <a:rPr lang="en-US" altLang="zh-CN" sz="1800" dirty="0" smtClean="0"/>
              <a:t>4</a:t>
            </a:r>
            <a:r>
              <a:rPr lang="zh-CN" altLang="en-US" sz="1800" dirty="0" smtClean="0"/>
              <a:t>月</a:t>
            </a:r>
            <a:r>
              <a:rPr lang="en-US" altLang="zh-CN" sz="1800" dirty="0" smtClean="0"/>
              <a:t>1</a:t>
            </a:r>
            <a:r>
              <a:rPr lang="zh-CN" altLang="en-US" sz="1800" dirty="0" smtClean="0"/>
              <a:t>日首次成功发射太阳同步轨道气象卫星 扫描辐射计</a:t>
            </a:r>
            <a:endParaRPr lang="en-US" altLang="zh-CN" sz="1800" dirty="0" smtClean="0"/>
          </a:p>
          <a:p>
            <a:pPr lvl="1"/>
            <a:r>
              <a:rPr lang="en-US" altLang="zh-CN" sz="1800" dirty="0" smtClean="0"/>
              <a:t>1966</a:t>
            </a:r>
            <a:r>
              <a:rPr lang="zh-CN" altLang="en-US" sz="1800" dirty="0" smtClean="0"/>
              <a:t>年首次成功发射地球静止轨道气象卫星，搭载由卫星气象之父</a:t>
            </a:r>
            <a:r>
              <a:rPr lang="en-US" altLang="zh-CN" sz="1800" dirty="0" smtClean="0"/>
              <a:t>Vern</a:t>
            </a:r>
            <a:r>
              <a:rPr lang="zh-CN" altLang="en-US" sz="1800" dirty="0" smtClean="0"/>
              <a:t> </a:t>
            </a:r>
            <a:r>
              <a:rPr lang="en-US" altLang="zh-CN" sz="1800" dirty="0" err="1" smtClean="0"/>
              <a:t>Suomi</a:t>
            </a:r>
            <a:r>
              <a:rPr lang="zh-CN" altLang="en-US" sz="1800" dirty="0" smtClean="0"/>
              <a:t>设计的成像仪</a:t>
            </a:r>
            <a:endParaRPr lang="en-US" altLang="zh-CN" sz="1800" dirty="0" smtClean="0"/>
          </a:p>
          <a:p>
            <a:pPr lvl="1"/>
            <a:r>
              <a:rPr lang="en-US" altLang="zh-CN" sz="1800" dirty="0" smtClean="0">
                <a:solidFill>
                  <a:srgbClr val="FF0000"/>
                </a:solidFill>
              </a:rPr>
              <a:t>1978</a:t>
            </a:r>
            <a:r>
              <a:rPr lang="zh-CN" altLang="en-US" sz="1800" dirty="0" smtClean="0">
                <a:solidFill>
                  <a:srgbClr val="FF0000"/>
                </a:solidFill>
              </a:rPr>
              <a:t>年首次</a:t>
            </a:r>
            <a:r>
              <a:rPr lang="zh-CN" altLang="en-US" sz="1800" dirty="0">
                <a:solidFill>
                  <a:srgbClr val="FF0000"/>
                </a:solidFill>
              </a:rPr>
              <a:t>发</a:t>
            </a:r>
            <a:r>
              <a:rPr lang="zh-CN" altLang="en-US" sz="1800" dirty="0" smtClean="0">
                <a:solidFill>
                  <a:srgbClr val="FF0000"/>
                </a:solidFill>
              </a:rPr>
              <a:t>射载有大气垂直探测仪的太阳同步轨道气象卫星，具有全球大气垂直探测能力</a:t>
            </a:r>
            <a:endParaRPr lang="en-US" altLang="zh-CN" sz="1800" dirty="0" smtClean="0">
              <a:solidFill>
                <a:srgbClr val="FF0000"/>
              </a:solidFill>
            </a:endParaRPr>
          </a:p>
          <a:p>
            <a:pPr lvl="0"/>
            <a:r>
              <a:rPr lang="en-US" altLang="zh-CN" sz="2800" dirty="0" smtClean="0">
                <a:solidFill>
                  <a:prstClr val="black"/>
                </a:solidFill>
              </a:rPr>
              <a:t>1965</a:t>
            </a:r>
            <a:r>
              <a:rPr lang="zh-CN" altLang="en-US" sz="2800" dirty="0" smtClean="0">
                <a:solidFill>
                  <a:prstClr val="black"/>
                </a:solidFill>
              </a:rPr>
              <a:t> </a:t>
            </a:r>
            <a:r>
              <a:rPr lang="en-US" altLang="zh-CN" sz="2800" dirty="0" smtClean="0">
                <a:solidFill>
                  <a:prstClr val="black"/>
                </a:solidFill>
              </a:rPr>
              <a:t>–</a:t>
            </a:r>
            <a:r>
              <a:rPr lang="zh-CN" altLang="en-US" sz="2800" dirty="0" smtClean="0">
                <a:solidFill>
                  <a:prstClr val="black"/>
                </a:solidFill>
              </a:rPr>
              <a:t> </a:t>
            </a:r>
            <a:r>
              <a:rPr lang="en-US" altLang="zh-CN" sz="2800" dirty="0" smtClean="0">
                <a:solidFill>
                  <a:prstClr val="black"/>
                </a:solidFill>
              </a:rPr>
              <a:t>1970</a:t>
            </a:r>
            <a:r>
              <a:rPr lang="zh-CN" altLang="en-US" sz="2800" dirty="0" smtClean="0">
                <a:solidFill>
                  <a:prstClr val="black"/>
                </a:solidFill>
              </a:rPr>
              <a:t>：反演理论的提出和发展，以</a:t>
            </a:r>
            <a:r>
              <a:rPr lang="en-US" altLang="zh-CN" sz="2800" dirty="0" err="1" smtClean="0">
                <a:solidFill>
                  <a:prstClr val="black"/>
                </a:solidFill>
                <a:latin typeface="Times New Roman" panose="02020603050405020304" pitchFamily="18" charset="0"/>
                <a:cs typeface="Times New Roman" panose="02020603050405020304" pitchFamily="18" charset="0"/>
              </a:rPr>
              <a:t>Wark</a:t>
            </a:r>
            <a:r>
              <a:rPr lang="en-US" altLang="zh-CN" sz="2800" dirty="0" smtClean="0">
                <a:solidFill>
                  <a:prstClr val="black"/>
                </a:solidFill>
                <a:latin typeface="Times New Roman" panose="02020603050405020304" pitchFamily="18" charset="0"/>
                <a:cs typeface="Times New Roman" panose="02020603050405020304" pitchFamily="18" charset="0"/>
              </a:rPr>
              <a:t>(</a:t>
            </a:r>
            <a:r>
              <a:rPr lang="zh-CN" altLang="en-US" sz="2800" dirty="0" smtClean="0">
                <a:solidFill>
                  <a:prstClr val="black"/>
                </a:solidFill>
                <a:latin typeface="Times New Roman" panose="02020603050405020304" pitchFamily="18" charset="0"/>
                <a:cs typeface="Times New Roman" panose="02020603050405020304" pitchFamily="18" charset="0"/>
              </a:rPr>
              <a:t>略</a:t>
            </a:r>
            <a:r>
              <a:rPr lang="zh-CN" altLang="en-US" sz="2800" dirty="0">
                <a:solidFill>
                  <a:prstClr val="black"/>
                </a:solidFill>
                <a:latin typeface="Times New Roman" panose="02020603050405020304" pitchFamily="18" charset="0"/>
                <a:cs typeface="Times New Roman" panose="02020603050405020304" pitchFamily="18" charset="0"/>
              </a:rPr>
              <a:t>早于</a:t>
            </a:r>
            <a:r>
              <a:rPr lang="en-US" altLang="zh-CN" sz="2800" dirty="0" smtClean="0">
                <a:solidFill>
                  <a:prstClr val="black"/>
                </a:solidFill>
                <a:latin typeface="Times New Roman" panose="02020603050405020304" pitchFamily="18" charset="0"/>
                <a:cs typeface="Times New Roman" panose="02020603050405020304" pitchFamily="18" charset="0"/>
              </a:rPr>
              <a:t>1970</a:t>
            </a:r>
            <a:r>
              <a:rPr lang="en-US" altLang="zh-CN" sz="2800" dirty="0">
                <a:solidFill>
                  <a:prstClr val="black"/>
                </a:solidFill>
                <a:latin typeface="Times New Roman" panose="02020603050405020304" pitchFamily="18" charset="0"/>
                <a:cs typeface="Times New Roman" panose="02020603050405020304" pitchFamily="18" charset="0"/>
              </a:rPr>
              <a:t>)</a:t>
            </a:r>
            <a:r>
              <a:rPr lang="zh-CN" altLang="en-US" sz="2800" dirty="0" smtClean="0">
                <a:solidFill>
                  <a:prstClr val="black"/>
                </a:solidFill>
                <a:latin typeface="Times New Roman" panose="02020603050405020304" pitchFamily="18" charset="0"/>
                <a:cs typeface="Times New Roman" panose="02020603050405020304" pitchFamily="18" charset="0"/>
              </a:rPr>
              <a:t>、</a:t>
            </a:r>
            <a:r>
              <a:rPr lang="en-US" altLang="zh-CN" sz="2800" dirty="0" smtClean="0">
                <a:solidFill>
                  <a:prstClr val="black"/>
                </a:solidFill>
                <a:latin typeface="Times New Roman" panose="02020603050405020304" pitchFamily="18" charset="0"/>
                <a:cs typeface="Times New Roman" panose="02020603050405020304" pitchFamily="18" charset="0"/>
              </a:rPr>
              <a:t> Smith(1970)</a:t>
            </a:r>
            <a:r>
              <a:rPr lang="zh-CN" altLang="en-US" sz="2800" dirty="0" smtClean="0">
                <a:solidFill>
                  <a:prstClr val="black"/>
                </a:solidFill>
                <a:latin typeface="Times New Roman" panose="02020603050405020304" pitchFamily="18" charset="0"/>
                <a:cs typeface="Times New Roman" panose="02020603050405020304" pitchFamily="18" charset="0"/>
              </a:rPr>
              <a:t>和</a:t>
            </a:r>
            <a:r>
              <a:rPr lang="en-US" altLang="zh-CN" sz="2800" dirty="0" err="1">
                <a:solidFill>
                  <a:prstClr val="black"/>
                </a:solidFill>
                <a:latin typeface="Times New Roman" panose="02020603050405020304" pitchFamily="18" charset="0"/>
                <a:cs typeface="Times New Roman" panose="02020603050405020304" pitchFamily="18" charset="0"/>
              </a:rPr>
              <a:t>Chahine</a:t>
            </a:r>
            <a:r>
              <a:rPr lang="en-US" altLang="zh-CN" sz="2800" dirty="0">
                <a:solidFill>
                  <a:prstClr val="black"/>
                </a:solidFill>
                <a:latin typeface="Times New Roman" panose="02020603050405020304" pitchFamily="18" charset="0"/>
                <a:cs typeface="Times New Roman" panose="02020603050405020304" pitchFamily="18" charset="0"/>
              </a:rPr>
              <a:t>(1970</a:t>
            </a:r>
            <a:r>
              <a:rPr lang="en-US" altLang="zh-CN" sz="2800" dirty="0" smtClean="0">
                <a:solidFill>
                  <a:prstClr val="black"/>
                </a:solidFill>
                <a:latin typeface="Times New Roman" panose="02020603050405020304" pitchFamily="18" charset="0"/>
                <a:cs typeface="Times New Roman" panose="02020603050405020304" pitchFamily="18" charset="0"/>
              </a:rPr>
              <a:t>)</a:t>
            </a:r>
            <a:r>
              <a:rPr lang="zh-CN" altLang="en-US" sz="2800" dirty="0" smtClean="0">
                <a:solidFill>
                  <a:prstClr val="black"/>
                </a:solidFill>
                <a:latin typeface="Times New Roman" panose="02020603050405020304" pitchFamily="18" charset="0"/>
                <a:cs typeface="Times New Roman" panose="02020603050405020304" pitchFamily="18" charset="0"/>
              </a:rPr>
              <a:t> 的方法为</a:t>
            </a:r>
            <a:r>
              <a:rPr lang="zh-CN" altLang="en-US" sz="2800" dirty="0" smtClean="0">
                <a:solidFill>
                  <a:prstClr val="black"/>
                </a:solidFill>
              </a:rPr>
              <a:t>主</a:t>
            </a:r>
            <a:endParaRPr lang="en-US" altLang="zh-CN" sz="2800" dirty="0" smtClean="0">
              <a:solidFill>
                <a:prstClr val="black"/>
              </a:solidFill>
            </a:endParaRPr>
          </a:p>
          <a:p>
            <a:pPr lvl="1"/>
            <a:r>
              <a:rPr lang="zh-CN" altLang="en-US" sz="1800" dirty="0" smtClean="0">
                <a:solidFill>
                  <a:prstClr val="black"/>
                </a:solidFill>
              </a:rPr>
              <a:t>基于权函数进行迭代，逐层获取反演结果</a:t>
            </a:r>
            <a:endParaRPr lang="en-US" altLang="zh-CN" sz="1800" dirty="0" smtClean="0">
              <a:solidFill>
                <a:prstClr val="black"/>
              </a:solidFill>
            </a:endParaRPr>
          </a:p>
          <a:p>
            <a:pPr lvl="1"/>
            <a:r>
              <a:rPr lang="zh-CN" altLang="en-US" sz="1800" dirty="0" smtClean="0">
                <a:solidFill>
                  <a:prstClr val="black"/>
                </a:solidFill>
              </a:rPr>
              <a:t>水汽反演效果不佳或理论有错</a:t>
            </a:r>
            <a:endParaRPr lang="en-US" altLang="zh-CN" sz="1800" dirty="0" smtClean="0">
              <a:solidFill>
                <a:prstClr val="black"/>
              </a:solidFill>
            </a:endParaRPr>
          </a:p>
          <a:p>
            <a:pPr lvl="0"/>
            <a:r>
              <a:rPr lang="en-US" altLang="zh-CN" sz="2800" dirty="0" err="1" smtClean="0">
                <a:solidFill>
                  <a:prstClr val="black"/>
                </a:solidFill>
              </a:rPr>
              <a:t>Zeng</a:t>
            </a:r>
            <a:r>
              <a:rPr lang="zh-CN" altLang="en-US" sz="2800" dirty="0" smtClean="0">
                <a:solidFill>
                  <a:prstClr val="black"/>
                </a:solidFill>
              </a:rPr>
              <a:t> （</a:t>
            </a:r>
            <a:r>
              <a:rPr lang="en-US" altLang="zh-CN" sz="2800" dirty="0" smtClean="0">
                <a:solidFill>
                  <a:prstClr val="black"/>
                </a:solidFill>
              </a:rPr>
              <a:t>1974</a:t>
            </a:r>
            <a:r>
              <a:rPr lang="zh-CN" altLang="en-US" sz="2800" dirty="0" smtClean="0">
                <a:solidFill>
                  <a:prstClr val="black"/>
                </a:solidFill>
              </a:rPr>
              <a:t>）：系统提出和发展红外遥感理论及反演方法，改正了国外的一些错误，奠定了资料实时应用和</a:t>
            </a:r>
            <a:r>
              <a:rPr lang="en-US" altLang="zh-CN" sz="2800" dirty="0" smtClean="0">
                <a:solidFill>
                  <a:prstClr val="black"/>
                </a:solidFill>
              </a:rPr>
              <a:t>NWP</a:t>
            </a:r>
            <a:r>
              <a:rPr lang="zh-CN" altLang="en-US" sz="2800" dirty="0" smtClean="0">
                <a:solidFill>
                  <a:prstClr val="black"/>
                </a:solidFill>
              </a:rPr>
              <a:t>同化的理论基础</a:t>
            </a:r>
            <a:endParaRPr lang="en-US" altLang="zh-CN" sz="2800" dirty="0" smtClean="0">
              <a:solidFill>
                <a:prstClr val="black"/>
              </a:solidFill>
            </a:endParaRPr>
          </a:p>
          <a:p>
            <a:pPr lvl="0"/>
            <a:r>
              <a:rPr lang="zh-CN" altLang="en-US" sz="2800" dirty="0" smtClean="0">
                <a:solidFill>
                  <a:prstClr val="black"/>
                </a:solidFill>
              </a:rPr>
              <a:t>上世纪</a:t>
            </a:r>
            <a:r>
              <a:rPr lang="en-US" altLang="zh-CN" sz="2800" dirty="0" smtClean="0">
                <a:solidFill>
                  <a:prstClr val="black"/>
                </a:solidFill>
              </a:rPr>
              <a:t>80</a:t>
            </a:r>
            <a:r>
              <a:rPr lang="zh-CN" altLang="en-US" sz="2800" dirty="0" smtClean="0">
                <a:solidFill>
                  <a:prstClr val="black"/>
                </a:solidFill>
              </a:rPr>
              <a:t>年末变分同化方法的发展和应用，使得卫星资料在数值天气预报中的改进方面起到主导作用</a:t>
            </a:r>
            <a:endParaRPr lang="en-US" altLang="zh-CN" sz="2800" dirty="0" smtClean="0">
              <a:solidFill>
                <a:prstClr val="black"/>
              </a:solidFill>
            </a:endParaRPr>
          </a:p>
          <a:p>
            <a:pPr lvl="0"/>
            <a:endParaRPr lang="en-US" dirty="0"/>
          </a:p>
        </p:txBody>
      </p:sp>
    </p:spTree>
    <p:extLst>
      <p:ext uri="{BB962C8B-B14F-4D97-AF65-F5344CB8AC3E}">
        <p14:creationId xmlns:p14="http://schemas.microsoft.com/office/powerpoint/2010/main" val="10796903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0_goes13_channel_12_wf_MIDLAT_WINTER.png"/>
          <p:cNvPicPr>
            <a:picLocks noChangeAspect="1"/>
          </p:cNvPicPr>
          <p:nvPr/>
        </p:nvPicPr>
        <p:blipFill>
          <a:blip r:embed="rId2"/>
          <a:stretch>
            <a:fillRect/>
          </a:stretch>
        </p:blipFill>
        <p:spPr>
          <a:xfrm>
            <a:off x="3809429" y="0"/>
            <a:ext cx="4572571" cy="6858000"/>
          </a:xfrm>
          <a:prstGeom prst="rect">
            <a:avLst/>
          </a:prstGeom>
        </p:spPr>
      </p:pic>
      <p:sp>
        <p:nvSpPr>
          <p:cNvPr id="7" name="TextBox 6"/>
          <p:cNvSpPr txBox="1"/>
          <p:nvPr/>
        </p:nvSpPr>
        <p:spPr>
          <a:xfrm>
            <a:off x="6096000" y="2438400"/>
            <a:ext cx="2262158" cy="369332"/>
          </a:xfrm>
          <a:prstGeom prst="rect">
            <a:avLst/>
          </a:prstGeom>
          <a:noFill/>
        </p:spPr>
        <p:txBody>
          <a:bodyPr wrap="none" rtlCol="0">
            <a:spAutoFit/>
          </a:bodyPr>
          <a:lstStyle/>
          <a:p>
            <a:pPr defTabSz="457200" fontAlgn="auto">
              <a:spcBef>
                <a:spcPts val="0"/>
              </a:spcBef>
              <a:spcAft>
                <a:spcPts val="0"/>
              </a:spcAft>
            </a:pPr>
            <a:r>
              <a:rPr lang="zh-CN" altLang="en-US" dirty="0" smtClean="0">
                <a:solidFill>
                  <a:prstClr val="black"/>
                </a:solidFill>
                <a:latin typeface="Calibri"/>
                <a:ea typeface="宋体"/>
              </a:rPr>
              <a:t>有效辐射层（测温）</a:t>
            </a:r>
            <a:endParaRPr lang="en-US" dirty="0">
              <a:solidFill>
                <a:prstClr val="black"/>
              </a:solidFill>
              <a:latin typeface="Calibri"/>
              <a:ea typeface="+mn-ea"/>
            </a:endParaRPr>
          </a:p>
        </p:txBody>
      </p:sp>
      <p:sp>
        <p:nvSpPr>
          <p:cNvPr id="8" name="TextBox 7"/>
          <p:cNvSpPr txBox="1"/>
          <p:nvPr/>
        </p:nvSpPr>
        <p:spPr>
          <a:xfrm>
            <a:off x="6958042" y="2971800"/>
            <a:ext cx="2262158" cy="369332"/>
          </a:xfrm>
          <a:prstGeom prst="rect">
            <a:avLst/>
          </a:prstGeom>
          <a:noFill/>
        </p:spPr>
        <p:txBody>
          <a:bodyPr wrap="none" rtlCol="0">
            <a:spAutoFit/>
          </a:bodyPr>
          <a:lstStyle/>
          <a:p>
            <a:pPr defTabSz="457200" fontAlgn="auto">
              <a:spcBef>
                <a:spcPts val="0"/>
              </a:spcBef>
              <a:spcAft>
                <a:spcPts val="0"/>
              </a:spcAft>
            </a:pPr>
            <a:r>
              <a:rPr lang="zh-CN" altLang="en-US" dirty="0" smtClean="0">
                <a:solidFill>
                  <a:prstClr val="black"/>
                </a:solidFill>
                <a:latin typeface="Calibri"/>
                <a:ea typeface="宋体"/>
              </a:rPr>
              <a:t>最佳信息层（测湿）</a:t>
            </a:r>
            <a:endParaRPr lang="en-US" dirty="0">
              <a:solidFill>
                <a:prstClr val="black"/>
              </a:solidFill>
              <a:latin typeface="Calibri"/>
              <a:ea typeface="+mn-ea"/>
            </a:endParaRPr>
          </a:p>
        </p:txBody>
      </p:sp>
      <p:cxnSp>
        <p:nvCxnSpPr>
          <p:cNvPr id="10" name="Straight Arrow Connector 9"/>
          <p:cNvCxnSpPr/>
          <p:nvPr/>
        </p:nvCxnSpPr>
        <p:spPr>
          <a:xfrm flipH="1">
            <a:off x="5715000" y="2807732"/>
            <a:ext cx="1143000" cy="13832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6781800" y="3341132"/>
            <a:ext cx="685800" cy="4688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417542" y="5029200"/>
            <a:ext cx="1367682" cy="369332"/>
          </a:xfrm>
          <a:prstGeom prst="rect">
            <a:avLst/>
          </a:prstGeom>
          <a:noFill/>
        </p:spPr>
        <p:txBody>
          <a:bodyPr wrap="none" rtlCol="0">
            <a:spAutoFit/>
          </a:bodyPr>
          <a:lstStyle/>
          <a:p>
            <a:pPr defTabSz="457200" fontAlgn="auto">
              <a:spcBef>
                <a:spcPts val="0"/>
              </a:spcBef>
              <a:spcAft>
                <a:spcPts val="0"/>
              </a:spcAft>
            </a:pPr>
            <a:r>
              <a:rPr lang="en-US" b="1" dirty="0" smtClean="0">
                <a:solidFill>
                  <a:srgbClr val="0000CC"/>
                </a:solidFill>
                <a:latin typeface="Calibri"/>
                <a:ea typeface="+mn-ea"/>
              </a:rPr>
              <a:t>6.5 µm </a:t>
            </a:r>
            <a:r>
              <a:rPr lang="zh-CN" altLang="en-US" b="1" dirty="0" smtClean="0">
                <a:solidFill>
                  <a:srgbClr val="0000CC"/>
                </a:solidFill>
                <a:latin typeface="Calibri"/>
                <a:ea typeface="宋体"/>
              </a:rPr>
              <a:t>通道</a:t>
            </a:r>
            <a:endParaRPr lang="en-US" b="1" dirty="0">
              <a:solidFill>
                <a:srgbClr val="0000CC"/>
              </a:solidFill>
              <a:latin typeface="Calibri"/>
              <a:ea typeface="+mn-ea"/>
            </a:endParaRPr>
          </a:p>
        </p:txBody>
      </p:sp>
      <p:sp>
        <p:nvSpPr>
          <p:cNvPr id="2" name="TextBox 1"/>
          <p:cNvSpPr txBox="1"/>
          <p:nvPr/>
        </p:nvSpPr>
        <p:spPr>
          <a:xfrm>
            <a:off x="0" y="1363682"/>
            <a:ext cx="3962400" cy="3970318"/>
          </a:xfrm>
          <a:prstGeom prst="rect">
            <a:avLst/>
          </a:prstGeom>
          <a:noFill/>
        </p:spPr>
        <p:txBody>
          <a:bodyPr wrap="square" rtlCol="0">
            <a:spAutoFit/>
          </a:bodyPr>
          <a:lstStyle/>
          <a:p>
            <a:r>
              <a:rPr lang="zh-CN" altLang="en-US" b="1" dirty="0" smtClean="0"/>
              <a:t>关于水汽反演</a:t>
            </a:r>
            <a:endParaRPr lang="en-US" altLang="zh-CN" b="1" dirty="0" smtClean="0"/>
          </a:p>
          <a:p>
            <a:endParaRPr lang="en-US" altLang="zh-CN" b="1" dirty="0" smtClean="0"/>
          </a:p>
          <a:p>
            <a:r>
              <a:rPr lang="zh-CN" altLang="en-US" dirty="0"/>
              <a:t>（</a:t>
            </a:r>
            <a:r>
              <a:rPr lang="en-US" altLang="zh-CN" dirty="0"/>
              <a:t>1</a:t>
            </a:r>
            <a:r>
              <a:rPr lang="zh-CN" altLang="en-US" dirty="0" smtClean="0"/>
              <a:t>）按照遥感水汽的“最佳信息层”理论</a:t>
            </a:r>
            <a:endParaRPr lang="en-US" altLang="zh-CN" dirty="0" smtClean="0"/>
          </a:p>
          <a:p>
            <a:r>
              <a:rPr lang="zh-CN" altLang="en-US" dirty="0"/>
              <a:t> </a:t>
            </a:r>
            <a:r>
              <a:rPr lang="en-US" altLang="zh-CN" dirty="0" smtClean="0"/>
              <a:t>-</a:t>
            </a:r>
            <a:r>
              <a:rPr lang="zh-CN" altLang="en-US" dirty="0" smtClean="0"/>
              <a:t> 可以选取合适的用于遥感水汽的波段（包括红外和微波）</a:t>
            </a:r>
            <a:endParaRPr lang="en-US" altLang="zh-CN" dirty="0" smtClean="0"/>
          </a:p>
          <a:p>
            <a:r>
              <a:rPr lang="zh-CN" altLang="en-US" dirty="0"/>
              <a:t> </a:t>
            </a:r>
            <a:r>
              <a:rPr lang="en-US" altLang="zh-CN" dirty="0" smtClean="0"/>
              <a:t>-</a:t>
            </a:r>
            <a:r>
              <a:rPr lang="zh-CN" altLang="en-US" dirty="0" smtClean="0"/>
              <a:t> 可以用于快速精确的提取水汽信息（水汽的垂直分布）</a:t>
            </a:r>
            <a:endParaRPr lang="en-US" altLang="zh-CN" dirty="0" smtClean="0"/>
          </a:p>
          <a:p>
            <a:endParaRPr lang="en-US" altLang="zh-CN" dirty="0" smtClean="0"/>
          </a:p>
          <a:p>
            <a:r>
              <a:rPr lang="zh-CN" altLang="en-US" dirty="0"/>
              <a:t>（</a:t>
            </a:r>
            <a:r>
              <a:rPr lang="en-US" altLang="zh-CN" dirty="0"/>
              <a:t>2</a:t>
            </a:r>
            <a:r>
              <a:rPr lang="zh-CN" altLang="en-US" dirty="0" smtClean="0"/>
              <a:t>）大气边界层水汽遥感有局限</a:t>
            </a:r>
            <a:endParaRPr lang="en-US" altLang="zh-CN" dirty="0" smtClean="0"/>
          </a:p>
          <a:p>
            <a:endParaRPr lang="en-US" altLang="zh-CN" dirty="0" smtClean="0"/>
          </a:p>
          <a:p>
            <a:r>
              <a:rPr lang="zh-CN" altLang="en-US" dirty="0"/>
              <a:t>（</a:t>
            </a:r>
            <a:r>
              <a:rPr lang="en-US" altLang="zh-CN" dirty="0"/>
              <a:t>3</a:t>
            </a:r>
            <a:r>
              <a:rPr lang="zh-CN" altLang="en-US" dirty="0" smtClean="0"/>
              <a:t>）水汽权重函数计算的解析方法，使得卫星信息的实时提取和应用成为可能</a:t>
            </a:r>
            <a:endParaRPr lang="en-US" dirty="0"/>
          </a:p>
        </p:txBody>
      </p:sp>
    </p:spTree>
    <p:extLst>
      <p:ext uri="{BB962C8B-B14F-4D97-AF65-F5344CB8AC3E}">
        <p14:creationId xmlns:p14="http://schemas.microsoft.com/office/powerpoint/2010/main" val="31665421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天气预报中的应用</a:t>
            </a:r>
            <a:endParaRPr lang="en-US" dirty="0"/>
          </a:p>
        </p:txBody>
      </p:sp>
      <p:sp>
        <p:nvSpPr>
          <p:cNvPr id="3" name="Content Placeholder 2"/>
          <p:cNvSpPr>
            <a:spLocks noGrp="1"/>
          </p:cNvSpPr>
          <p:nvPr>
            <p:ph idx="1"/>
          </p:nvPr>
        </p:nvSpPr>
        <p:spPr/>
        <p:txBody>
          <a:bodyPr/>
          <a:lstStyle/>
          <a:p>
            <a:r>
              <a:rPr lang="zh-CN" altLang="en-US" dirty="0" smtClean="0"/>
              <a:t>天气分析</a:t>
            </a:r>
            <a:endParaRPr lang="en-US" altLang="zh-CN" dirty="0" smtClean="0"/>
          </a:p>
          <a:p>
            <a:r>
              <a:rPr lang="zh-CN" altLang="en-US" dirty="0" smtClean="0"/>
              <a:t>卫星资料直接广播和应用</a:t>
            </a:r>
            <a:endParaRPr lang="en-US" altLang="zh-CN" dirty="0" smtClean="0"/>
          </a:p>
          <a:p>
            <a:r>
              <a:rPr lang="zh-CN" altLang="en-US" dirty="0"/>
              <a:t>数</a:t>
            </a:r>
            <a:r>
              <a:rPr lang="zh-CN" altLang="en-US" dirty="0" smtClean="0"/>
              <a:t>值天气预报中的应用</a:t>
            </a:r>
            <a:endParaRPr lang="en-US" altLang="zh-CN" dirty="0" smtClean="0"/>
          </a:p>
          <a:p>
            <a:pPr lvl="1"/>
            <a:r>
              <a:rPr lang="zh-CN" altLang="en-US" dirty="0"/>
              <a:t>全</a:t>
            </a:r>
            <a:r>
              <a:rPr lang="zh-CN" altLang="en-US" dirty="0" smtClean="0"/>
              <a:t>球模式</a:t>
            </a:r>
            <a:endParaRPr lang="en-US" altLang="zh-CN" dirty="0" smtClean="0"/>
          </a:p>
          <a:p>
            <a:pPr lvl="1"/>
            <a:r>
              <a:rPr lang="zh-CN" altLang="en-US" dirty="0"/>
              <a:t>区</a:t>
            </a:r>
            <a:r>
              <a:rPr lang="zh-CN" altLang="en-US" dirty="0" smtClean="0"/>
              <a:t>域模式</a:t>
            </a:r>
            <a:endParaRPr lang="en-US" altLang="zh-CN" dirty="0" smtClean="0"/>
          </a:p>
          <a:p>
            <a:r>
              <a:rPr lang="zh-CN" altLang="en-US" dirty="0"/>
              <a:t>模</a:t>
            </a:r>
            <a:r>
              <a:rPr lang="zh-CN" altLang="en-US" dirty="0" smtClean="0"/>
              <a:t>拟云图技术及应用</a:t>
            </a:r>
            <a:endParaRPr lang="en-US" dirty="0"/>
          </a:p>
        </p:txBody>
      </p:sp>
    </p:spTree>
    <p:extLst>
      <p:ext uri="{BB962C8B-B14F-4D97-AF65-F5344CB8AC3E}">
        <p14:creationId xmlns:p14="http://schemas.microsoft.com/office/powerpoint/2010/main" val="16408402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79712" y="1196752"/>
            <a:ext cx="5411687" cy="4058766"/>
          </a:xfrm>
        </p:spPr>
      </p:pic>
      <p:sp>
        <p:nvSpPr>
          <p:cNvPr id="2" name="Title 1"/>
          <p:cNvSpPr>
            <a:spLocks noGrp="1"/>
          </p:cNvSpPr>
          <p:nvPr>
            <p:ph type="title"/>
          </p:nvPr>
        </p:nvSpPr>
        <p:spPr>
          <a:xfrm>
            <a:off x="495300" y="188640"/>
            <a:ext cx="8229600" cy="1143000"/>
          </a:xfrm>
        </p:spPr>
        <p:txBody>
          <a:bodyPr>
            <a:normAutofit/>
          </a:bodyPr>
          <a:lstStyle/>
          <a:p>
            <a:r>
              <a:rPr lang="en-US" sz="4000" dirty="0" smtClean="0"/>
              <a:t>April 19 11h – April 20 03h (BJT)</a:t>
            </a:r>
            <a:endParaRPr lang="en-US" sz="4000" dirty="0"/>
          </a:p>
        </p:txBody>
      </p:sp>
      <p:sp>
        <p:nvSpPr>
          <p:cNvPr id="7" name="Rectangle 6"/>
          <p:cNvSpPr/>
          <p:nvPr/>
        </p:nvSpPr>
        <p:spPr>
          <a:xfrm>
            <a:off x="4419600" y="3886200"/>
            <a:ext cx="1447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Box 2"/>
          <p:cNvSpPr txBox="1"/>
          <p:nvPr/>
        </p:nvSpPr>
        <p:spPr>
          <a:xfrm>
            <a:off x="76200" y="5334000"/>
            <a:ext cx="9067800" cy="1477328"/>
          </a:xfrm>
          <a:prstGeom prst="rect">
            <a:avLst/>
          </a:prstGeom>
          <a:noFill/>
        </p:spPr>
        <p:txBody>
          <a:bodyPr wrap="square" rtlCol="0">
            <a:spAutoFit/>
          </a:bodyPr>
          <a:lstStyle/>
          <a:p>
            <a:r>
              <a:rPr lang="zh-CN" altLang="en-US" dirty="0"/>
              <a:t>小在湖南和贵州交界处（红框内），两广以北水汽充沛（偏白色），交界处是干湿气流的分界（深蓝色）也可能对应一股急流，两广以南高空气流偏干。对流首先在湖南西南发生</a:t>
            </a:r>
            <a:r>
              <a:rPr lang="en-US" altLang="zh-CN" dirty="0"/>
              <a:t>(0701 UTC)</a:t>
            </a:r>
            <a:r>
              <a:rPr lang="zh-CN" altLang="en-US" dirty="0"/>
              <a:t>，之后就沿着干线连续</a:t>
            </a:r>
            <a:r>
              <a:rPr lang="zh-CN" altLang="en-US" dirty="0" smtClean="0"/>
              <a:t>生成、逐渐</a:t>
            </a:r>
            <a:r>
              <a:rPr lang="zh-CN" altLang="en-US" dirty="0"/>
              <a:t>南下至两广交界北侧，到夜间发展成线状对流并东移影响广东</a:t>
            </a:r>
            <a:r>
              <a:rPr lang="zh-CN" altLang="en-US" dirty="0" smtClean="0"/>
              <a:t>。第</a:t>
            </a:r>
            <a:r>
              <a:rPr lang="zh-CN" altLang="en-US" dirty="0"/>
              <a:t>一次触发的环境条件还需要结合具体的环境场才能分析，从水汽云图可见，水汽条件和动力条</a:t>
            </a:r>
            <a:r>
              <a:rPr lang="zh-CN" altLang="en-US" dirty="0" smtClean="0"/>
              <a:t>件具备。</a:t>
            </a:r>
            <a:endParaRPr lang="en-US" dirty="0"/>
          </a:p>
        </p:txBody>
      </p:sp>
    </p:spTree>
    <p:extLst>
      <p:ext uri="{BB962C8B-B14F-4D97-AF65-F5344CB8AC3E}">
        <p14:creationId xmlns:p14="http://schemas.microsoft.com/office/powerpoint/2010/main" val="14759307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April 20 4-21 h (BJT)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2600" y="1295400"/>
            <a:ext cx="5644896" cy="4233672"/>
          </a:xfrm>
        </p:spPr>
      </p:pic>
      <p:sp>
        <p:nvSpPr>
          <p:cNvPr id="5" name="Rectangle 4"/>
          <p:cNvSpPr/>
          <p:nvPr/>
        </p:nvSpPr>
        <p:spPr>
          <a:xfrm>
            <a:off x="4572000" y="4038600"/>
            <a:ext cx="1447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Box 2"/>
          <p:cNvSpPr txBox="1"/>
          <p:nvPr/>
        </p:nvSpPr>
        <p:spPr>
          <a:xfrm>
            <a:off x="381000" y="5562600"/>
            <a:ext cx="8534400" cy="1200329"/>
          </a:xfrm>
          <a:prstGeom prst="rect">
            <a:avLst/>
          </a:prstGeom>
          <a:noFill/>
        </p:spPr>
        <p:txBody>
          <a:bodyPr wrap="square" rtlCol="0">
            <a:spAutoFit/>
          </a:bodyPr>
          <a:lstStyle/>
          <a:p>
            <a:r>
              <a:rPr lang="zh-CN" altLang="en-US" dirty="0" smtClean="0"/>
              <a:t>前</a:t>
            </a:r>
            <a:r>
              <a:rPr lang="zh-CN" altLang="en-US" dirty="0"/>
              <a:t>一片对流云团在影响广东之后逐渐减弱，受后部两股干空气和急流的影响，在广西又开始生成新的对流（</a:t>
            </a:r>
            <a:r>
              <a:rPr lang="en-US" altLang="zh-CN" dirty="0"/>
              <a:t>4</a:t>
            </a:r>
            <a:r>
              <a:rPr lang="zh-CN" altLang="en-US" dirty="0"/>
              <a:t>／</a:t>
            </a:r>
            <a:r>
              <a:rPr lang="en-US" altLang="zh-CN" dirty="0"/>
              <a:t>19 2101 UTC</a:t>
            </a:r>
            <a:r>
              <a:rPr lang="zh-CN" altLang="en-US" dirty="0"/>
              <a:t>）。对流云移动至广东西部时，两股干空气汇合（</a:t>
            </a:r>
            <a:r>
              <a:rPr lang="en-US" altLang="zh-CN" dirty="0"/>
              <a:t>4</a:t>
            </a:r>
            <a:r>
              <a:rPr lang="zh-CN" altLang="en-US" dirty="0"/>
              <a:t>／</a:t>
            </a:r>
            <a:r>
              <a:rPr lang="en-US" altLang="zh-CN" dirty="0"/>
              <a:t>20 0232 UTC</a:t>
            </a:r>
            <a:r>
              <a:rPr lang="zh-CN" altLang="en-US" dirty="0"/>
              <a:t>），且对流加强。</a:t>
            </a:r>
          </a:p>
          <a:p>
            <a:endParaRPr lang="en-US" dirty="0"/>
          </a:p>
        </p:txBody>
      </p:sp>
    </p:spTree>
    <p:extLst>
      <p:ext uri="{BB962C8B-B14F-4D97-AF65-F5344CB8AC3E}">
        <p14:creationId xmlns:p14="http://schemas.microsoft.com/office/powerpoint/2010/main" val="41016104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Map-only"/>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0" y="1160465"/>
            <a:ext cx="9144000" cy="615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3"/>
          <p:cNvSpPr txBox="1">
            <a:spLocks noChangeArrowheads="1"/>
          </p:cNvSpPr>
          <p:nvPr/>
        </p:nvSpPr>
        <p:spPr bwMode="auto">
          <a:xfrm>
            <a:off x="-76200" y="132905"/>
            <a:ext cx="8763000" cy="1077218"/>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defRPr/>
            </a:pPr>
            <a:r>
              <a:rPr lang="zh-CN" altLang="en-US" sz="3200" b="1" dirty="0" smtClean="0">
                <a:solidFill>
                  <a:srgbClr val="800080"/>
                </a:solidFill>
                <a:latin typeface="Arial" charset="0"/>
              </a:rPr>
              <a:t>卫星资料的直接广播使得用户可以实时接收和应用卫星数据和反演产品</a:t>
            </a:r>
            <a:endParaRPr lang="en-US" sz="3200" b="1" dirty="0" smtClean="0">
              <a:solidFill>
                <a:srgbClr val="800080"/>
              </a:solidFill>
              <a:latin typeface="Arial" charset="0"/>
            </a:endParaRPr>
          </a:p>
        </p:txBody>
      </p:sp>
      <p:sp>
        <p:nvSpPr>
          <p:cNvPr id="66564" name="Text Box 4"/>
          <p:cNvSpPr txBox="1">
            <a:spLocks noChangeArrowheads="1"/>
          </p:cNvSpPr>
          <p:nvPr/>
        </p:nvSpPr>
        <p:spPr bwMode="auto">
          <a:xfrm>
            <a:off x="-76200" y="5518666"/>
            <a:ext cx="7086600" cy="461665"/>
          </a:xfrm>
          <a:prstGeom prst="rect">
            <a:avLst/>
          </a:prstGeom>
          <a:noFill/>
          <a:ln>
            <a:noFill/>
          </a:ln>
          <a:effectLst/>
          <a:extLst>
            <a:ext uri="{909E8E84-426E-40DD-AFC4-6F175D3DCCD1}">
              <a14:hiddenFill xmlns:a14="http://schemas.microsoft.com/office/drawing/2010/main">
                <a:solidFill>
                  <a:srgbClr val="0033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0" hangingPunct="0">
              <a:spcBef>
                <a:spcPct val="50000"/>
              </a:spcBef>
            </a:pPr>
            <a:r>
              <a:rPr lang="en-US" altLang="en-US" b="1" dirty="0">
                <a:solidFill>
                  <a:srgbClr val="000000"/>
                </a:solidFill>
                <a:latin typeface="Arial" pitchFamily="34" charset="0"/>
              </a:rPr>
              <a:t>Over 150 sites </a:t>
            </a:r>
            <a:r>
              <a:rPr lang="en-US" altLang="en-US" b="1" dirty="0" smtClean="0">
                <a:solidFill>
                  <a:srgbClr val="000000"/>
                </a:solidFill>
                <a:latin typeface="Arial" pitchFamily="34" charset="0"/>
              </a:rPr>
              <a:t>in 70 countries around </a:t>
            </a:r>
            <a:r>
              <a:rPr lang="en-US" altLang="en-US" b="1" dirty="0">
                <a:solidFill>
                  <a:srgbClr val="000000"/>
                </a:solidFill>
                <a:latin typeface="Arial" pitchFamily="34" charset="0"/>
              </a:rPr>
              <a:t>the </a:t>
            </a:r>
            <a:r>
              <a:rPr lang="en-US" altLang="en-US" b="1" dirty="0" smtClean="0">
                <a:solidFill>
                  <a:srgbClr val="000000"/>
                </a:solidFill>
                <a:latin typeface="Arial" pitchFamily="34" charset="0"/>
              </a:rPr>
              <a:t>world</a:t>
            </a:r>
            <a:endParaRPr lang="en-US" altLang="en-US" b="1" u="sng" dirty="0">
              <a:solidFill>
                <a:srgbClr val="000000"/>
              </a:solidFill>
              <a:latin typeface="Arial" pitchFamily="34" charset="0"/>
            </a:endParaRPr>
          </a:p>
        </p:txBody>
      </p:sp>
      <p:pic>
        <p:nvPicPr>
          <p:cNvPr id="81924" name="Picture 5" descr="DSCF0018"/>
          <p:cNvPicPr>
            <a:picLocks noChangeArrowheads="1"/>
          </p:cNvPicPr>
          <p:nvPr/>
        </p:nvPicPr>
        <p:blipFill>
          <a:blip r:embed="rId4">
            <a:extLst>
              <a:ext uri="{28A0092B-C50C-407E-A947-70E740481C1C}">
                <a14:useLocalDpi xmlns:a14="http://schemas.microsoft.com/office/drawing/2010/main" val="0"/>
              </a:ext>
            </a:extLst>
          </a:blip>
          <a:srcRect t="10001" b="35001"/>
          <a:stretch>
            <a:fillRect/>
          </a:stretch>
        </p:blipFill>
        <p:spPr bwMode="auto">
          <a:xfrm>
            <a:off x="7086601" y="4343400"/>
            <a:ext cx="19653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 Box 6"/>
          <p:cNvSpPr txBox="1">
            <a:spLocks noChangeArrowheads="1"/>
          </p:cNvSpPr>
          <p:nvPr/>
        </p:nvSpPr>
        <p:spPr bwMode="auto">
          <a:xfrm>
            <a:off x="7162800" y="5486402"/>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kumimoji="1" lang="en-US" altLang="zh-CN" sz="2000" b="1" smtClean="0">
                <a:solidFill>
                  <a:srgbClr val="FF0000"/>
                </a:solidFill>
                <a:latin typeface="Comic Sans MS" charset="0"/>
                <a:ea typeface="SimHei" charset="0"/>
                <a:cs typeface="SimHei" charset="0"/>
              </a:rPr>
              <a:t>Beijing,China</a:t>
            </a:r>
          </a:p>
        </p:txBody>
      </p:sp>
      <p:sp>
        <p:nvSpPr>
          <p:cNvPr id="2" name="TextBox 1"/>
          <p:cNvSpPr txBox="1"/>
          <p:nvPr/>
        </p:nvSpPr>
        <p:spPr>
          <a:xfrm>
            <a:off x="228600" y="6248400"/>
            <a:ext cx="8725466" cy="369332"/>
          </a:xfrm>
          <a:prstGeom prst="rect">
            <a:avLst/>
          </a:prstGeom>
          <a:noFill/>
        </p:spPr>
        <p:txBody>
          <a:bodyPr wrap="none" rtlCol="0">
            <a:spAutoFit/>
          </a:bodyPr>
          <a:lstStyle/>
          <a:p>
            <a:r>
              <a:rPr lang="zh-CN" altLang="en-US" dirty="0" smtClean="0"/>
              <a:t>中国科学家提出和发展的反演理论和方法成为国际卫星资料处理软件包中的核心算法</a:t>
            </a:r>
            <a:endParaRPr lang="en-US" dirty="0"/>
          </a:p>
        </p:txBody>
      </p:sp>
    </p:spTree>
    <p:extLst>
      <p:ext uri="{BB962C8B-B14F-4D97-AF65-F5344CB8AC3E}">
        <p14:creationId xmlns:p14="http://schemas.microsoft.com/office/powerpoint/2010/main" val="3999550024"/>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zh-CN" altLang="en-US" sz="3600" dirty="0" smtClean="0">
                <a:solidFill>
                  <a:srgbClr val="0000CC"/>
                </a:solidFill>
                <a:latin typeface="+mn-lt"/>
              </a:rPr>
              <a:t>最近</a:t>
            </a:r>
            <a:r>
              <a:rPr lang="en-US" altLang="zh-CN" sz="3600" dirty="0" smtClean="0">
                <a:solidFill>
                  <a:srgbClr val="0000CC"/>
                </a:solidFill>
                <a:latin typeface="+mn-lt"/>
              </a:rPr>
              <a:t>20</a:t>
            </a:r>
            <a:r>
              <a:rPr lang="zh-CN" altLang="en-US" sz="3600" dirty="0" smtClean="0">
                <a:solidFill>
                  <a:srgbClr val="0000CC"/>
                </a:solidFill>
                <a:latin typeface="+mn-lt"/>
              </a:rPr>
              <a:t>多年对美国造成损失最大的三个飓风预报情况 </a:t>
            </a:r>
            <a:endParaRPr lang="en-US" sz="3600" dirty="0">
              <a:solidFill>
                <a:srgbClr val="0000CC"/>
              </a:solidFill>
              <a:latin typeface="+mn-lt"/>
            </a:endParaRPr>
          </a:p>
        </p:txBody>
      </p:sp>
      <p:sp>
        <p:nvSpPr>
          <p:cNvPr id="3" name="Content Placeholder 2"/>
          <p:cNvSpPr>
            <a:spLocks noGrp="1"/>
          </p:cNvSpPr>
          <p:nvPr>
            <p:ph idx="1"/>
          </p:nvPr>
        </p:nvSpPr>
        <p:spPr/>
        <p:txBody>
          <a:bodyPr/>
          <a:lstStyle/>
          <a:p>
            <a:r>
              <a:rPr lang="en-US" altLang="zh-CN" dirty="0" smtClean="0"/>
              <a:t>1992</a:t>
            </a:r>
            <a:r>
              <a:rPr lang="zh-CN" altLang="en-US" dirty="0" smtClean="0"/>
              <a:t>年飓风</a:t>
            </a:r>
            <a:r>
              <a:rPr lang="en-US" altLang="zh-CN" dirty="0" smtClean="0"/>
              <a:t>Andrew</a:t>
            </a:r>
          </a:p>
          <a:p>
            <a:r>
              <a:rPr lang="en-US" altLang="zh-CN" dirty="0" smtClean="0"/>
              <a:t>2005</a:t>
            </a:r>
            <a:r>
              <a:rPr lang="zh-CN" altLang="en-US" dirty="0" smtClean="0"/>
              <a:t>年飓风</a:t>
            </a:r>
            <a:r>
              <a:rPr lang="en-US" altLang="zh-CN" dirty="0" smtClean="0"/>
              <a:t>Katrina</a:t>
            </a:r>
          </a:p>
          <a:p>
            <a:r>
              <a:rPr lang="en-US" altLang="zh-CN" dirty="0" smtClean="0"/>
              <a:t>2012</a:t>
            </a:r>
            <a:r>
              <a:rPr lang="zh-CN" altLang="en-US" dirty="0" smtClean="0"/>
              <a:t>年飓风</a:t>
            </a:r>
            <a:r>
              <a:rPr lang="en-US" altLang="zh-CN" dirty="0" smtClean="0"/>
              <a:t>Sandy</a:t>
            </a:r>
            <a:endParaRPr lang="en-US" dirty="0"/>
          </a:p>
        </p:txBody>
      </p:sp>
    </p:spTree>
    <p:extLst>
      <p:ext uri="{BB962C8B-B14F-4D97-AF65-F5344CB8AC3E}">
        <p14:creationId xmlns:p14="http://schemas.microsoft.com/office/powerpoint/2010/main" val="445928514"/>
      </p:ext>
    </p:extLst>
  </p:cSld>
  <p:clrMapOvr>
    <a:masterClrMapping/>
  </p:clrMapOvr>
  <p:timing>
    <p:tnLst>
      <p:par>
        <p:cTn id="1" dur="indefinite" restart="never" nodeType="tmRoot"/>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idebarc">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6.xml><?xml version="1.0" encoding="utf-8"?>
<a:theme xmlns:a="http://schemas.openxmlformats.org/drawingml/2006/main" name="2_默认设计模板">
  <a:themeElements>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ommitte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2075" tIns="46038" rIns="92075" bIns="46038"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2075" tIns="46038" rIns="92075" bIns="46038"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ommitte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mmitte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mmitte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mmitte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mmitte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mmitte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mmitte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3569</TotalTime>
  <Words>1747</Words>
  <Application>Microsoft Office PowerPoint</Application>
  <PresentationFormat>全屏显示(4:3)</PresentationFormat>
  <Paragraphs>153</Paragraphs>
  <Slides>25</Slides>
  <Notes>6</Notes>
  <HiddenSlides>0</HiddenSlides>
  <MMClips>0</MMClips>
  <ScaleCrop>false</ScaleCrop>
  <HeadingPairs>
    <vt:vector size="4" baseType="variant">
      <vt:variant>
        <vt:lpstr>主题</vt:lpstr>
      </vt:variant>
      <vt:variant>
        <vt:i4>12</vt:i4>
      </vt:variant>
      <vt:variant>
        <vt:lpstr>幻灯片标题</vt:lpstr>
      </vt:variant>
      <vt:variant>
        <vt:i4>25</vt:i4>
      </vt:variant>
    </vt:vector>
  </HeadingPairs>
  <TitlesOfParts>
    <vt:vector size="37" baseType="lpstr">
      <vt:lpstr>1_Office Theme</vt:lpstr>
      <vt:lpstr>Blank Presentation</vt:lpstr>
      <vt:lpstr>Office Theme</vt:lpstr>
      <vt:lpstr>sidebarc</vt:lpstr>
      <vt:lpstr>1_NewsPrint</vt:lpstr>
      <vt:lpstr>2_默认设计模板</vt:lpstr>
      <vt:lpstr>3_Office Theme</vt:lpstr>
      <vt:lpstr>Committee</vt:lpstr>
      <vt:lpstr>默认设计模板</vt:lpstr>
      <vt:lpstr>3_默认设计模板</vt:lpstr>
      <vt:lpstr>5_Office Theme</vt:lpstr>
      <vt:lpstr>6_Office Theme</vt:lpstr>
      <vt:lpstr>PowerPoint 演示文稿</vt:lpstr>
      <vt:lpstr>PowerPoint 演示文稿</vt:lpstr>
      <vt:lpstr>卫星遥感理论的几个重要里程碑</vt:lpstr>
      <vt:lpstr>PowerPoint 演示文稿</vt:lpstr>
      <vt:lpstr>天气预报中的应用</vt:lpstr>
      <vt:lpstr>April 19 11h – April 20 03h (BJT)</vt:lpstr>
      <vt:lpstr>April 20 4-21 h (BJT) </vt:lpstr>
      <vt:lpstr>PowerPoint 演示文稿</vt:lpstr>
      <vt:lpstr>最近20多年对美国造成损失最大的三个飓风预报情况 </vt:lpstr>
      <vt:lpstr>1900年飓风Galveston</vt:lpstr>
      <vt:lpstr>飓风安德鲁（Andrew） 1992</vt:lpstr>
      <vt:lpstr>PowerPoint 演示文稿</vt:lpstr>
      <vt:lpstr>飓风“卡特里娜”（Katrina） 2005</vt:lpstr>
      <vt:lpstr>飓风“桑迪”（Sandy） 2012</vt:lpstr>
      <vt:lpstr>其中一个重要原因：更好地同化卫星观测资料</vt:lpstr>
      <vt:lpstr>PowerPoint 演示文稿</vt:lpstr>
      <vt:lpstr>PowerPoint 演示文稿</vt:lpstr>
      <vt:lpstr>关于云区资料同化 – 极为困难</vt:lpstr>
      <vt:lpstr>PowerPoint 演示文稿</vt:lpstr>
      <vt:lpstr>PowerPoint 演示文稿</vt:lpstr>
      <vt:lpstr>PowerPoint 演示文稿</vt:lpstr>
      <vt:lpstr>关键技术开发</vt:lpstr>
      <vt:lpstr>云图模拟技术有助于回答以下问题</vt:lpstr>
      <vt:lpstr>PowerPoint 演示文稿</vt:lpstr>
      <vt:lpstr>关于云图模拟技术应用情况</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Jun Li</dc:creator>
  <cp:lastModifiedBy>wulin</cp:lastModifiedBy>
  <cp:revision>546</cp:revision>
  <dcterms:created xsi:type="dcterms:W3CDTF">2012-11-06T22:04:22Z</dcterms:created>
  <dcterms:modified xsi:type="dcterms:W3CDTF">2015-05-15T05:13:30Z</dcterms:modified>
</cp:coreProperties>
</file>